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4"/>
    <p:sldMasterId id="2147484165" r:id="rId5"/>
    <p:sldMasterId id="2147484207" r:id="rId6"/>
    <p:sldMasterId id="2147484240" r:id="rId7"/>
    <p:sldMasterId id="2147484251" r:id="rId8"/>
    <p:sldMasterId id="2147484264" r:id="rId9"/>
    <p:sldMasterId id="2147484277" r:id="rId10"/>
  </p:sldMasterIdLst>
  <p:notesMasterIdLst>
    <p:notesMasterId r:id="rId57"/>
  </p:notesMasterIdLst>
  <p:handoutMasterIdLst>
    <p:handoutMasterId r:id="rId58"/>
  </p:handoutMasterIdLst>
  <p:sldIdLst>
    <p:sldId id="4008" r:id="rId11"/>
    <p:sldId id="510" r:id="rId12"/>
    <p:sldId id="4009" r:id="rId13"/>
    <p:sldId id="375" r:id="rId14"/>
    <p:sldId id="513" r:id="rId15"/>
    <p:sldId id="1861" r:id="rId16"/>
    <p:sldId id="3982" r:id="rId17"/>
    <p:sldId id="1898" r:id="rId18"/>
    <p:sldId id="3983" r:id="rId19"/>
    <p:sldId id="1823" r:id="rId20"/>
    <p:sldId id="3980" r:id="rId21"/>
    <p:sldId id="3984" r:id="rId22"/>
    <p:sldId id="3985" r:id="rId23"/>
    <p:sldId id="484" r:id="rId24"/>
    <p:sldId id="1883" r:id="rId25"/>
    <p:sldId id="3986" r:id="rId26"/>
    <p:sldId id="3987" r:id="rId27"/>
    <p:sldId id="3988" r:id="rId28"/>
    <p:sldId id="3990" r:id="rId29"/>
    <p:sldId id="3989" r:id="rId30"/>
    <p:sldId id="3991" r:id="rId31"/>
    <p:sldId id="3992" r:id="rId32"/>
    <p:sldId id="3997" r:id="rId33"/>
    <p:sldId id="3998" r:id="rId34"/>
    <p:sldId id="3999" r:id="rId35"/>
    <p:sldId id="3993" r:id="rId36"/>
    <p:sldId id="3994" r:id="rId37"/>
    <p:sldId id="3995" r:id="rId38"/>
    <p:sldId id="3996" r:id="rId39"/>
    <p:sldId id="4000" r:id="rId40"/>
    <p:sldId id="4001" r:id="rId41"/>
    <p:sldId id="4002" r:id="rId42"/>
    <p:sldId id="4003" r:id="rId43"/>
    <p:sldId id="4004" r:id="rId44"/>
    <p:sldId id="4005" r:id="rId45"/>
    <p:sldId id="4011" r:id="rId46"/>
    <p:sldId id="4014" r:id="rId47"/>
    <p:sldId id="4012" r:id="rId48"/>
    <p:sldId id="4017" r:id="rId49"/>
    <p:sldId id="4013" r:id="rId50"/>
    <p:sldId id="516" r:id="rId51"/>
    <p:sldId id="4015" r:id="rId52"/>
    <p:sldId id="4016" r:id="rId53"/>
    <p:sldId id="4018" r:id="rId54"/>
    <p:sldId id="518" r:id="rId55"/>
    <p:sldId id="517" r:id="rId56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913080B-BBC9-4861-8C22-311A76CEC0F5}">
          <p14:sldIdLst>
            <p14:sldId id="4008"/>
            <p14:sldId id="510"/>
            <p14:sldId id="4009"/>
            <p14:sldId id="375"/>
            <p14:sldId id="513"/>
          </p14:sldIdLst>
        </p14:section>
        <p14:section name="Survol" id="{8C67CE20-E7DC-4C41-9E2E-49E41289FC8D}">
          <p14:sldIdLst>
            <p14:sldId id="1861"/>
            <p14:sldId id="3982"/>
            <p14:sldId id="1898"/>
            <p14:sldId id="3983"/>
            <p14:sldId id="1823"/>
            <p14:sldId id="3980"/>
            <p14:sldId id="3984"/>
            <p14:sldId id="3985"/>
            <p14:sldId id="484"/>
            <p14:sldId id="1883"/>
            <p14:sldId id="3986"/>
            <p14:sldId id="3987"/>
            <p14:sldId id="3988"/>
            <p14:sldId id="3990"/>
            <p14:sldId id="3989"/>
            <p14:sldId id="3991"/>
            <p14:sldId id="3992"/>
            <p14:sldId id="3997"/>
            <p14:sldId id="3998"/>
            <p14:sldId id="3999"/>
            <p14:sldId id="3993"/>
            <p14:sldId id="3994"/>
            <p14:sldId id="3995"/>
            <p14:sldId id="3996"/>
            <p14:sldId id="4000"/>
            <p14:sldId id="4001"/>
            <p14:sldId id="4002"/>
            <p14:sldId id="4003"/>
            <p14:sldId id="4004"/>
            <p14:sldId id="4005"/>
          </p14:sldIdLst>
        </p14:section>
        <p14:section name="Assess" id="{9F577FE1-1394-4727-8779-0B1A811C0D3D}">
          <p14:sldIdLst>
            <p14:sldId id="4011"/>
            <p14:sldId id="4014"/>
            <p14:sldId id="4012"/>
            <p14:sldId id="4017"/>
            <p14:sldId id="4013"/>
            <p14:sldId id="516"/>
            <p14:sldId id="4015"/>
            <p14:sldId id="4016"/>
            <p14:sldId id="4018"/>
          </p14:sldIdLst>
        </p14:section>
        <p14:section name="Outro" id="{ED7AFC50-B7E8-442E-9A05-CF1CE63C159C}">
          <p14:sldIdLst>
            <p14:sldId id="518"/>
            <p14:sldId id="517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1366" userDrawn="1">
          <p15:clr>
            <a:srgbClr val="A4A3A4"/>
          </p15:clr>
        </p15:guide>
        <p15:guide id="4" orient="horz" pos="1275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3861" userDrawn="1">
          <p15:clr>
            <a:srgbClr val="A4A3A4"/>
          </p15:clr>
        </p15:guide>
        <p15:guide id="9" orient="horz" pos="3589" userDrawn="1">
          <p15:clr>
            <a:srgbClr val="A4A3A4"/>
          </p15:clr>
        </p15:guide>
        <p15:guide id="10" pos="165" userDrawn="1">
          <p15:clr>
            <a:srgbClr val="A4A3A4"/>
          </p15:clr>
        </p15:guide>
        <p15:guide id="12" pos="7515" userDrawn="1">
          <p15:clr>
            <a:srgbClr val="A4A3A4"/>
          </p15:clr>
        </p15:guide>
        <p15:guide id="13" pos="324" userDrawn="1">
          <p15:clr>
            <a:srgbClr val="A4A3A4"/>
          </p15:clr>
        </p15:guide>
        <p15:guide id="15" pos="596" userDrawn="1">
          <p15:clr>
            <a:srgbClr val="A4A3A4"/>
          </p15:clr>
        </p15:guide>
        <p15:guide id="16" pos="7039" userDrawn="1">
          <p15:clr>
            <a:srgbClr val="A4A3A4"/>
          </p15:clr>
        </p15:guide>
        <p15:guide id="17" pos="3840" userDrawn="1">
          <p15:clr>
            <a:srgbClr val="A4A3A4"/>
          </p15:clr>
        </p15:guide>
        <p15:guide id="18" pos="3024" userDrawn="1">
          <p15:clr>
            <a:srgbClr val="A4A3A4"/>
          </p15:clr>
        </p15:guide>
        <p15:guide id="21" orient="horz" pos="618" userDrawn="1">
          <p15:clr>
            <a:srgbClr val="A4A3A4"/>
          </p15:clr>
        </p15:guide>
        <p15:guide id="23" pos="5428" userDrawn="1">
          <p15:clr>
            <a:srgbClr val="A4A3A4"/>
          </p15:clr>
        </p15:guide>
        <p15:guide id="24" pos="73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43"/>
    <a:srgbClr val="C07B00"/>
    <a:srgbClr val="732B6B"/>
    <a:srgbClr val="F9F9F9"/>
    <a:srgbClr val="298E93"/>
    <a:srgbClr val="1B6B7E"/>
    <a:srgbClr val="33B0B7"/>
    <a:srgbClr val="269196"/>
    <a:srgbClr val="DBEDFB"/>
    <a:srgbClr val="9AC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9" y="315"/>
      </p:cViewPr>
      <p:guideLst>
        <p:guide orient="horz" pos="1366"/>
        <p:guide orient="horz" pos="1275"/>
        <p:guide orient="horz" pos="2160"/>
        <p:guide orient="horz" pos="3861"/>
        <p:guide orient="horz" pos="3589"/>
        <p:guide pos="165"/>
        <p:guide pos="7515"/>
        <p:guide pos="324"/>
        <p:guide pos="596"/>
        <p:guide pos="7039"/>
        <p:guide pos="3840"/>
        <p:guide pos="3024"/>
        <p:guide orient="horz" pos="618"/>
        <p:guide pos="5428"/>
        <p:guide pos="73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commentAuthors" Target="commentAuthor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08EB6-D09E-4580-8CD6-DDB145119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881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956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sz="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45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sz="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621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Meaning I don’t tell it do this and then that, but rather here is how I want this, then do whatever in you need to </a:t>
            </a:r>
            <a:r>
              <a:rPr lang="en-US" dirty="0" err="1"/>
              <a:t>to</a:t>
            </a:r>
            <a:r>
              <a:rPr lang="en-US" dirty="0"/>
              <a:t> get me there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4/27/2021 7:50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61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Meaning I don’t tell it do this and then that, but rather here is how I want this, then do </a:t>
            </a:r>
            <a:r>
              <a:rPr lang="en-US"/>
              <a:t>whatever you </a:t>
            </a:r>
            <a:r>
              <a:rPr lang="en-US" dirty="0"/>
              <a:t>need to get me there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4/27/2021 7:50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234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, title &amp; list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/>
            </a:br>
            <a:endParaRPr lang="en-US" sz="140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9EC5332B-DD29-495D-B16D-7DA5AEED30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8936019" cy="3889357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F82CC6-9E8E-4DF3-9AD1-A399C8F19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E5ED528-717B-4CE6-B777-0321F74BF2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5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build="p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D38524C-52CD-4F71-A128-ABD0A81E6D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66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C25B8D-7317-4DA1-B442-25D5C30F1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F7930E6-961D-406A-9853-C544462F03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40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nner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03C40F4-F0EB-4BEF-BE9B-A33D5E7DE8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09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to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B4A9DED7-B084-4E36-8981-C3EF99463D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32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EF4E00-3443-424F-94DB-D1169ADFF061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>
              <a:solidFill>
                <a:srgbClr val="732B6B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24200D9-7F14-4CD6-ACA3-BAA1BFFC3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EF43613-BB24-4323-B010-4A248296C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2060C2-D725-4695-88DB-16ECB7EFD8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28410194-A04A-45CE-A7C0-02DFA788C3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81" y="1778864"/>
            <a:ext cx="2430910" cy="307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54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logo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386426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>
                <a:solidFill>
                  <a:srgbClr val="732B6B"/>
                </a:solidFill>
              </a:rPr>
              <a:t>Virtual </a:t>
            </a:r>
            <a:r>
              <a:rPr lang="en-US" sz="1800" b="1" i="1" spc="-7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386426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DBCBB83-DEAE-4723-9FE6-117D5D333C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32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logo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>
                <a:solidFill>
                  <a:srgbClr val="732B6B"/>
                </a:solidFill>
              </a:rPr>
              <a:t>Virtual </a:t>
            </a:r>
            <a:r>
              <a:rPr lang="en-US" sz="1800" b="1" i="1" spc="-70">
                <a:solidFill>
                  <a:srgbClr val="008192"/>
                </a:solidFill>
              </a:rPr>
              <a:t>MARATHON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2300D0E-FB5C-4159-9B1B-CA779827D7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6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>
                <a:solidFill>
                  <a:srgbClr val="008192"/>
                </a:solidFill>
              </a:rPr>
              <a:t>36 hours / 2 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AEAA-0FAE-44D7-8696-8C6800C42214}"/>
              </a:ext>
            </a:extLst>
          </p:cNvPr>
          <p:cNvSpPr txBox="1"/>
          <p:nvPr userDrawn="1"/>
        </p:nvSpPr>
        <p:spPr>
          <a:xfrm>
            <a:off x="0" y="2038022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>
              <a:solidFill>
                <a:srgbClr val="732B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321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&amp; logo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>
                <a:solidFill>
                  <a:srgbClr val="732B6B"/>
                </a:solidFill>
              </a:rPr>
              <a:t>Virtual </a:t>
            </a:r>
            <a:r>
              <a:rPr lang="en-US" sz="1800" b="1" i="1" spc="-7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F75D771-6646-4E67-9F5E-A4BC4C014B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14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blank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81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BD1567-DAFA-4EF6-B426-643FD6F2BA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, title, list &amp;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/>
            </a:br>
            <a:endParaRPr lang="en-US" sz="140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ADC3628-489A-4FCD-BA0B-A74BC5214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8127" y="4444184"/>
            <a:ext cx="900924" cy="8884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AAC9EC-2C34-4464-A504-494F04376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9DC36A1-09EE-4B4F-8CC8-B922ECA2AE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8936019" cy="3889357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build="p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&#10;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918DDF61-9866-4401-A6C3-837240C378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31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8C946D13-F1CA-44EB-A8E8-5CC62C9E32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43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19353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92966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n and woman standing in the dark, smiling, holding up a phone taking a 'selfie&quot; photo.&#10;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1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E0D0DB-FF4A-433F-A50C-E3C0ECEBD677}"/>
              </a:ext>
            </a:extLst>
          </p:cNvPr>
          <p:cNvSpPr/>
          <p:nvPr userDrawn="1"/>
        </p:nvSpPr>
        <p:spPr bwMode="ltGray">
          <a:xfrm>
            <a:off x="584200" y="1463040"/>
            <a:ext cx="10438606" cy="4805998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57E0596C-2A17-43BE-A118-4472065713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4C433D-D777-4CBE-A0A2-2DE589123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71099" y="1927625"/>
            <a:ext cx="4922520" cy="110799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0">
                      <a:srgbClr val="FFFFFF"/>
                    </a:gs>
                    <a:gs pos="2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or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170432" y="3439319"/>
            <a:ext cx="492556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19913">
                      <a:srgbClr val="FFFFFF"/>
                    </a:gs>
                    <a:gs pos="56000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4" name="Picture 13" descr="Illustration of a young girl, smiling, holding a Surface computer.">
            <a:extLst>
              <a:ext uri="{FF2B5EF4-FFF2-40B4-BE49-F238E27FC236}">
                <a16:creationId xmlns:a16="http://schemas.microsoft.com/office/drawing/2014/main" id="{1993162E-96D6-4BD4-BE32-EEF3F0C11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0701" y="387852"/>
            <a:ext cx="4407422" cy="64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25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936">
          <p15:clr>
            <a:srgbClr val="C35EA4"/>
          </p15:clr>
        </p15:guide>
        <p15:guide id="4" pos="736">
          <p15:clr>
            <a:srgbClr val="5ACBF0"/>
          </p15:clr>
        </p15:guide>
        <p15:guide id="6" pos="3840">
          <p15:clr>
            <a:srgbClr val="5ACBF0"/>
          </p15:clr>
        </p15:guide>
        <p15:guide id="7" orient="horz" pos="2165">
          <p15:clr>
            <a:srgbClr val="5ACBF0"/>
          </p15:clr>
        </p15:guide>
        <p15:guide id="8" orient="horz" pos="923">
          <p15:clr>
            <a:srgbClr val="C35EA4"/>
          </p15:clr>
        </p15:guide>
        <p15:guide id="10" orient="horz" pos="1824">
          <p15:clr>
            <a:srgbClr val="5ACBF0"/>
          </p15:clr>
        </p15:guide>
        <p15:guide id="11" orient="horz" pos="2514">
          <p15:clr>
            <a:srgbClr val="5ACBF0"/>
          </p15:clr>
        </p15:guide>
        <p15:guide id="12" orient="horz" pos="1292">
          <p15:clr>
            <a:srgbClr val="C35EA4"/>
          </p15:clr>
        </p15:guide>
        <p15:guide id="14" orient="horz" pos="121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1205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956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9025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obrázku 4"/>
          <p:cNvSpPr>
            <a:spLocks noGrp="1"/>
          </p:cNvSpPr>
          <p:nvPr>
            <p:ph type="pic" sz="quarter" idx="10"/>
          </p:nvPr>
        </p:nvSpPr>
        <p:spPr>
          <a:xfrm>
            <a:off x="522514" y="1377538"/>
            <a:ext cx="11147869" cy="48570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B0B9DA-38B0-438A-9CD7-4393CBFB5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468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6199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9767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0778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9085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87396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00219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39163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67748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99436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325052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DAC3FBD-5544-4C23-8F52-241A328C0F0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38150" y="1400175"/>
            <a:ext cx="8936038" cy="381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184C71-869C-4923-8E25-7D4257D2C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9155129-4EE0-4A05-A938-AE911DAAA4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877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90803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028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20096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8481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622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87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C5F6987-CC3A-4E6C-894C-CBF9ADBA6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2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139059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575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2558902"/>
            <a:ext cx="7315200" cy="1474382"/>
          </a:xfrm>
        </p:spPr>
        <p:txBody>
          <a:bodyPr anchor="b">
            <a:normAutofit/>
          </a:bodyPr>
          <a:lstStyle>
            <a:lvl1pPr algn="l">
              <a:defRPr sz="40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839" y="4123836"/>
            <a:ext cx="7315200" cy="845497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"/>
            <a:ext cx="1770146" cy="79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993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514413" y="141498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514413" y="364233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4"/>
          </p:nvPr>
        </p:nvSpPr>
        <p:spPr>
          <a:xfrm>
            <a:off x="4343400" y="1415719"/>
            <a:ext cx="5297106" cy="1798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3" name="Zástupný symbol pro text 4"/>
          <p:cNvSpPr>
            <a:spLocks noGrp="1"/>
          </p:cNvSpPr>
          <p:nvPr>
            <p:ph type="body" sz="quarter" idx="15"/>
          </p:nvPr>
        </p:nvSpPr>
        <p:spPr>
          <a:xfrm>
            <a:off x="4343400" y="3643016"/>
            <a:ext cx="5297106" cy="1798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24B794F-5CE6-4AB5-83E7-77AC5A36BB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8127" y="4444184"/>
            <a:ext cx="900924" cy="8884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4771D6-7506-470E-9C37-2D144E392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187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3685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>
            <a:extLst>
              <a:ext uri="{FF2B5EF4-FFF2-40B4-BE49-F238E27FC236}">
                <a16:creationId xmlns:a16="http://schemas.microsoft.com/office/drawing/2014/main" id="{194FE71C-D141-49C2-8ACB-0948BB11BE58}"/>
              </a:ext>
            </a:extLst>
          </p:cNvPr>
          <p:cNvSpPr txBox="1"/>
          <p:nvPr userDrawn="1"/>
        </p:nvSpPr>
        <p:spPr>
          <a:xfrm>
            <a:off x="9362418" y="205511"/>
            <a:ext cx="2432097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ource Sans Pro SemiBold" panose="020B0603030403020204" pitchFamily="34" charset="0"/>
                <a:cs typeface="Segoe UI Semibold" panose="020B0702040204020203" pitchFamily="34" charset="0"/>
              </a:rPr>
              <a:t>April, 26. – 28. 2021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ource Sans Pro SemiBold" panose="020B06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5AA452B-C5EF-47C1-87EA-14C970AD9B0E}"/>
              </a:ext>
            </a:extLst>
          </p:cNvPr>
          <p:cNvSpPr txBox="1"/>
          <p:nvPr userDrawn="1"/>
        </p:nvSpPr>
        <p:spPr>
          <a:xfrm>
            <a:off x="419759" y="205511"/>
            <a:ext cx="5580991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ea typeface="Source Sans Pro SemiBold" panose="020B0603030403020204" pitchFamily="34" charset="0"/>
                <a:cs typeface="Segoe UI Semibold" panose="020B0702040204020203" pitchFamily="34" charset="0"/>
              </a:rPr>
              <a:t>MICROSOFT 365 VIRTUAL MARATHON 2021</a:t>
            </a:r>
            <a:endParaRPr lang="cs-CZ" sz="1800" b="1" dirty="0">
              <a:solidFill>
                <a:schemeClr val="tx1"/>
              </a:solidFill>
              <a:latin typeface="Segoe UI Semibold" panose="020B0702040204020203" pitchFamily="34" charset="0"/>
              <a:ea typeface="Source Sans Pro SemiBold" panose="020B06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8B82D18-D776-4F3F-9CB1-26D3BB9577C9}"/>
              </a:ext>
            </a:extLst>
          </p:cNvPr>
          <p:cNvSpPr txBox="1"/>
          <p:nvPr userDrawn="1"/>
        </p:nvSpPr>
        <p:spPr>
          <a:xfrm>
            <a:off x="399894" y="6089062"/>
            <a:ext cx="3257706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ource Sans Pro SemiBold" panose="020B0603030403020204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ource Sans Pro SemiBold" panose="020B06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C72B2112-B793-4280-9391-F8AB7F475DAD}"/>
              </a:ext>
            </a:extLst>
          </p:cNvPr>
          <p:cNvSpPr txBox="1"/>
          <p:nvPr userDrawn="1"/>
        </p:nvSpPr>
        <p:spPr>
          <a:xfrm>
            <a:off x="9343368" y="6089062"/>
            <a:ext cx="2432097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ource Sans Pro SemiBold" panose="020B0603030403020204" pitchFamily="34" charset="0"/>
                <a:cs typeface="Segoe UI Semibold" panose="020B0702040204020203" pitchFamily="34" charset="0"/>
              </a:rPr>
              <a:t>#M365VM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ource Sans Pro SemiBold" panose="020B06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6" name="Picture 15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6498294A-C79C-4FD1-8ACB-435948A140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04825">
            <a:off x="7693572" y="4193140"/>
            <a:ext cx="1577483" cy="162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798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blank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A699472-B591-46FB-A6EA-69547A449123}"/>
              </a:ext>
            </a:extLst>
          </p:cNvPr>
          <p:cNvSpPr txBox="1"/>
          <p:nvPr userDrawn="1"/>
        </p:nvSpPr>
        <p:spPr>
          <a:xfrm>
            <a:off x="562497" y="6089061"/>
            <a:ext cx="3257706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6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76CF5A8-7976-4B6F-9F5D-58FFD0643185}"/>
              </a:ext>
            </a:extLst>
          </p:cNvPr>
          <p:cNvSpPr txBox="1"/>
          <p:nvPr userDrawn="1"/>
        </p:nvSpPr>
        <p:spPr>
          <a:xfrm>
            <a:off x="9110226" y="6089061"/>
            <a:ext cx="2432097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6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5422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runners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1A3FC5B0-4E4C-47B3-A7F0-9AFDB349E4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04825">
            <a:off x="7693572" y="4259815"/>
            <a:ext cx="1577483" cy="1622129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C0B9F920-E37F-4546-B23F-40AB12A9D816}"/>
              </a:ext>
            </a:extLst>
          </p:cNvPr>
          <p:cNvSpPr txBox="1"/>
          <p:nvPr userDrawn="1"/>
        </p:nvSpPr>
        <p:spPr>
          <a:xfrm>
            <a:off x="9362418" y="205511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April, 26. – 28. 2021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40693ED3-605E-4BDB-9BD6-0CE23906641E}"/>
              </a:ext>
            </a:extLst>
          </p:cNvPr>
          <p:cNvSpPr txBox="1"/>
          <p:nvPr userDrawn="1"/>
        </p:nvSpPr>
        <p:spPr>
          <a:xfrm>
            <a:off x="419759" y="205511"/>
            <a:ext cx="5580991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MICROSOFT 365 VIRTUAL MARATHON 2021</a:t>
            </a:r>
            <a:endParaRPr lang="cs-CZ" sz="1800" b="1" dirty="0">
              <a:solidFill>
                <a:schemeClr val="tx1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3E6406E5-6CD7-4C96-ACD5-B4F898E8B7CC}"/>
              </a:ext>
            </a:extLst>
          </p:cNvPr>
          <p:cNvSpPr txBox="1"/>
          <p:nvPr userDrawn="1"/>
        </p:nvSpPr>
        <p:spPr>
          <a:xfrm>
            <a:off x="399894" y="6089062"/>
            <a:ext cx="3257706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A34637C-9F18-442A-A4AA-DDFD2108F449}"/>
              </a:ext>
            </a:extLst>
          </p:cNvPr>
          <p:cNvSpPr txBox="1"/>
          <p:nvPr userDrawn="1"/>
        </p:nvSpPr>
        <p:spPr>
          <a:xfrm>
            <a:off x="9343368" y="6089062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2004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08C6A2-B7C9-4C8C-8F86-835D76FBA697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8D24C06D-5E9E-4340-A058-B41B67E9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E1D72DAE-5FCA-4304-B392-00C3A3A97C66}"/>
              </a:ext>
            </a:extLst>
          </p:cNvPr>
          <p:cNvSpPr txBox="1"/>
          <p:nvPr userDrawn="1"/>
        </p:nvSpPr>
        <p:spPr>
          <a:xfrm>
            <a:off x="562497" y="6089061"/>
            <a:ext cx="3257706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6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1273B355-4994-4543-80B4-E826BF4896D3}"/>
              </a:ext>
            </a:extLst>
          </p:cNvPr>
          <p:cNvSpPr txBox="1"/>
          <p:nvPr userDrawn="1"/>
        </p:nvSpPr>
        <p:spPr>
          <a:xfrm>
            <a:off x="9110226" y="6089061"/>
            <a:ext cx="2432097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6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8371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CB45BF3D-59F9-4EE6-87D5-726C3CC7570D}"/>
              </a:ext>
            </a:extLst>
          </p:cNvPr>
          <p:cNvSpPr txBox="1"/>
          <p:nvPr userDrawn="1"/>
        </p:nvSpPr>
        <p:spPr>
          <a:xfrm>
            <a:off x="9362418" y="205511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April, 26. – 28. 2021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752A205-C379-4922-A227-FE1C5C96D192}"/>
              </a:ext>
            </a:extLst>
          </p:cNvPr>
          <p:cNvSpPr txBox="1"/>
          <p:nvPr userDrawn="1"/>
        </p:nvSpPr>
        <p:spPr>
          <a:xfrm>
            <a:off x="419759" y="205511"/>
            <a:ext cx="5580991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MICROSOFT 365 VIRTUAL MARATHON 2021</a:t>
            </a:r>
            <a:endParaRPr lang="cs-CZ" sz="1800" b="1" dirty="0">
              <a:solidFill>
                <a:schemeClr val="tx1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186635C-C483-4F15-9E47-DF029ACA5862}"/>
              </a:ext>
            </a:extLst>
          </p:cNvPr>
          <p:cNvSpPr txBox="1"/>
          <p:nvPr userDrawn="1"/>
        </p:nvSpPr>
        <p:spPr>
          <a:xfrm>
            <a:off x="399894" y="6089062"/>
            <a:ext cx="3257706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0EEBA71-0705-4507-B1BA-03170A3A35B9}"/>
              </a:ext>
            </a:extLst>
          </p:cNvPr>
          <p:cNvSpPr txBox="1"/>
          <p:nvPr userDrawn="1"/>
        </p:nvSpPr>
        <p:spPr>
          <a:xfrm>
            <a:off x="9343368" y="6089062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D1A6CC-199C-40CC-A2DD-2382AE19FE0F}"/>
              </a:ext>
            </a:extLst>
          </p:cNvPr>
          <p:cNvCxnSpPr/>
          <p:nvPr userDrawn="1"/>
        </p:nvCxnSpPr>
        <p:spPr>
          <a:xfrm>
            <a:off x="2780030" y="3058057"/>
            <a:ext cx="66751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AA7CC27-E46F-4B18-9021-610AC2579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524" y="2248459"/>
            <a:ext cx="10906515" cy="693747"/>
          </a:xfrm>
          <a:prstGeom prst="rect">
            <a:avLst/>
          </a:prstGeom>
        </p:spPr>
        <p:txBody>
          <a:bodyPr anchor="ctr"/>
          <a:lstStyle>
            <a:lvl1pPr algn="ctr">
              <a:defRPr sz="72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5996069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-1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CB45BF3D-59F9-4EE6-87D5-726C3CC7570D}"/>
              </a:ext>
            </a:extLst>
          </p:cNvPr>
          <p:cNvSpPr txBox="1"/>
          <p:nvPr userDrawn="1"/>
        </p:nvSpPr>
        <p:spPr>
          <a:xfrm>
            <a:off x="9362418" y="205511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April, 26. – 28. 2021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752A205-C379-4922-A227-FE1C5C96D192}"/>
              </a:ext>
            </a:extLst>
          </p:cNvPr>
          <p:cNvSpPr txBox="1"/>
          <p:nvPr userDrawn="1"/>
        </p:nvSpPr>
        <p:spPr>
          <a:xfrm>
            <a:off x="419759" y="205511"/>
            <a:ext cx="5580991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MICROSOFT 365 VIRTUAL MARATHON 2021</a:t>
            </a:r>
            <a:endParaRPr lang="cs-CZ" sz="1800" b="1" dirty="0">
              <a:solidFill>
                <a:schemeClr val="tx1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186635C-C483-4F15-9E47-DF029ACA5862}"/>
              </a:ext>
            </a:extLst>
          </p:cNvPr>
          <p:cNvSpPr txBox="1"/>
          <p:nvPr userDrawn="1"/>
        </p:nvSpPr>
        <p:spPr>
          <a:xfrm>
            <a:off x="399894" y="6089062"/>
            <a:ext cx="3257706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0EEBA71-0705-4507-B1BA-03170A3A35B9}"/>
              </a:ext>
            </a:extLst>
          </p:cNvPr>
          <p:cNvSpPr txBox="1"/>
          <p:nvPr userDrawn="1"/>
        </p:nvSpPr>
        <p:spPr>
          <a:xfrm>
            <a:off x="9343368" y="6089062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D1A6CC-199C-40CC-A2DD-2382AE19FE0F}"/>
              </a:ext>
            </a:extLst>
          </p:cNvPr>
          <p:cNvCxnSpPr/>
          <p:nvPr userDrawn="1"/>
        </p:nvCxnSpPr>
        <p:spPr>
          <a:xfrm>
            <a:off x="2780030" y="3058057"/>
            <a:ext cx="66751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AA7CC27-E46F-4B18-9021-610AC2579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524" y="2248459"/>
            <a:ext cx="10906515" cy="693747"/>
          </a:xfrm>
          <a:prstGeom prst="rect">
            <a:avLst/>
          </a:prstGeom>
        </p:spPr>
        <p:txBody>
          <a:bodyPr anchor="ctr"/>
          <a:lstStyle>
            <a:lvl1pPr algn="ctr">
              <a:defRPr sz="72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604659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CB45BF3D-59F9-4EE6-87D5-726C3CC7570D}"/>
              </a:ext>
            </a:extLst>
          </p:cNvPr>
          <p:cNvSpPr txBox="1"/>
          <p:nvPr userDrawn="1"/>
        </p:nvSpPr>
        <p:spPr>
          <a:xfrm>
            <a:off x="9362418" y="205511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April, 26. – 28. 2021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752A205-C379-4922-A227-FE1C5C96D192}"/>
              </a:ext>
            </a:extLst>
          </p:cNvPr>
          <p:cNvSpPr txBox="1"/>
          <p:nvPr userDrawn="1"/>
        </p:nvSpPr>
        <p:spPr>
          <a:xfrm>
            <a:off x="419759" y="205511"/>
            <a:ext cx="5580991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MICROSOFT 365 VIRTUAL MARATHON 2021</a:t>
            </a:r>
            <a:endParaRPr lang="cs-CZ" sz="1800" b="1" dirty="0">
              <a:solidFill>
                <a:schemeClr val="tx1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186635C-C483-4F15-9E47-DF029ACA5862}"/>
              </a:ext>
            </a:extLst>
          </p:cNvPr>
          <p:cNvSpPr txBox="1"/>
          <p:nvPr userDrawn="1"/>
        </p:nvSpPr>
        <p:spPr>
          <a:xfrm>
            <a:off x="399894" y="6089062"/>
            <a:ext cx="3257706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0EEBA71-0705-4507-B1BA-03170A3A35B9}"/>
              </a:ext>
            </a:extLst>
          </p:cNvPr>
          <p:cNvSpPr txBox="1"/>
          <p:nvPr userDrawn="1"/>
        </p:nvSpPr>
        <p:spPr>
          <a:xfrm>
            <a:off x="9343368" y="6089062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D1A6CC-199C-40CC-A2DD-2382AE19FE0F}"/>
              </a:ext>
            </a:extLst>
          </p:cNvPr>
          <p:cNvCxnSpPr/>
          <p:nvPr userDrawn="1"/>
        </p:nvCxnSpPr>
        <p:spPr>
          <a:xfrm>
            <a:off x="2663190" y="3058057"/>
            <a:ext cx="66751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A35C59-6E7D-4D3C-B419-2BF67408D272}"/>
              </a:ext>
            </a:extLst>
          </p:cNvPr>
          <p:cNvSpPr txBox="1"/>
          <p:nvPr userDrawn="1"/>
        </p:nvSpPr>
        <p:spPr>
          <a:xfrm>
            <a:off x="2582432" y="1864374"/>
            <a:ext cx="6836636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800" b="1" spc="-70" dirty="0">
                <a:solidFill>
                  <a:schemeClr val="tx1"/>
                </a:solidFill>
                <a:latin typeface="+mn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067107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7C6344-5B9A-447F-9A5F-257D2D371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8913" y="1951663"/>
            <a:ext cx="2834640" cy="2834640"/>
          </a:xfrm>
          <a:prstGeom prst="ellipse">
            <a:avLst/>
          </a:prstGeom>
          <a:ln w="101600">
            <a:solidFill>
              <a:srgbClr val="7959A4"/>
            </a:solidFill>
          </a:ln>
        </p:spPr>
        <p:txBody>
          <a:bodyPr/>
          <a:lstStyle>
            <a:lvl1pPr>
              <a:defRPr>
                <a:solidFill>
                  <a:srgbClr val="7959A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F3621E-A65A-47DC-83E1-003DBAF1B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6850" y="1428750"/>
            <a:ext cx="6208323" cy="2990833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5D3D88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B09457C5-949E-4ADB-9EFE-3A7D77F83A26}"/>
              </a:ext>
            </a:extLst>
          </p:cNvPr>
          <p:cNvSpPr txBox="1"/>
          <p:nvPr userDrawn="1"/>
        </p:nvSpPr>
        <p:spPr>
          <a:xfrm>
            <a:off x="562497" y="6089061"/>
            <a:ext cx="3257706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6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AA622F6-FBCF-4AB8-A84A-2C61F9B8423B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850F464B-E587-4A44-8F5F-94F9855AA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Box 3">
            <a:extLst>
              <a:ext uri="{FF2B5EF4-FFF2-40B4-BE49-F238E27FC236}">
                <a16:creationId xmlns:a16="http://schemas.microsoft.com/office/drawing/2014/main" id="{2C557255-C92E-44D7-B7D4-65254DF3A753}"/>
              </a:ext>
            </a:extLst>
          </p:cNvPr>
          <p:cNvSpPr txBox="1"/>
          <p:nvPr userDrawn="1"/>
        </p:nvSpPr>
        <p:spPr>
          <a:xfrm>
            <a:off x="9110226" y="6089061"/>
            <a:ext cx="2432097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6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0932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BD1567-DAFA-4EF6-B426-643FD6F2BA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66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1509466" y="1616866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6979336" y="1616866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4"/>
          </p:nvPr>
        </p:nvSpPr>
        <p:spPr>
          <a:xfrm>
            <a:off x="6979336" y="4762001"/>
            <a:ext cx="3626998" cy="11875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8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3" name="Zástupný symbol pro text 4"/>
          <p:cNvSpPr>
            <a:spLocks noGrp="1"/>
          </p:cNvSpPr>
          <p:nvPr>
            <p:ph type="body" sz="quarter" idx="15"/>
          </p:nvPr>
        </p:nvSpPr>
        <p:spPr>
          <a:xfrm>
            <a:off x="1509466" y="4762001"/>
            <a:ext cx="3657599" cy="11875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8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CC2DE0-9209-43DD-9DB9-AF74A40D1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702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196BB4-F3C2-4F95-8A0A-AA526DE5E4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0110" y="1894805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0BAD4A95-E9AE-4D16-A1D8-C05CF3305A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7671" y="1909400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F7E8FD9A-23E0-43E9-BDDA-67CE6FB823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45073" y="3414947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E15018B0-009D-462B-9277-B84DFD9A9E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12724" y="4920494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DA4606F-41D5-4222-8381-843524DC99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7671" y="4919835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6C7CEB5-D7B7-43D4-A7AB-574D2F76EC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6579477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58C6D8-4F45-478B-8A2B-7F9ED3F558A0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9CA2FA2F-D100-47CD-B6FC-4105F92A5C4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12634" y="3414947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D5C5A6CD-3AEC-488B-A4D5-07CD083F55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99580" y="1894805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0CD7F0D-3DFD-4CAE-8003-B25CCA136F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24543" y="3414947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B3A9E635-BEA4-418A-8620-1D28AE642B9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92194" y="4920494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695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0BFCAF-3067-4824-B28F-CAFB2E6121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699" y="1247723"/>
            <a:ext cx="10906515" cy="3889356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5D3D88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057F8E-0FF3-4447-9D9F-AF725ED86635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DB1ADD67-1344-4128-AE77-FCF82E483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C3A4F9C5-AAE0-45B7-A92E-139FEA490721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CC1DA6D9-9E56-4CCA-927E-CD560AC69B5B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006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00B0-C428-420B-BED7-E392E5D1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65B30-7731-446A-8368-9FC2D005B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7A1C1-53CE-4E43-B2D5-89857C528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03B6-04EF-4AF9-987C-6DD8C586FD29}" type="datetimeFigureOut">
              <a:rPr lang="fr-CA" smtClean="0"/>
              <a:t>2021-04-27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79112-14C7-4F62-8EB8-5AD65492B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C570D-ED7C-4C1F-BBE8-91F1A609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1DF3-4F65-4AF2-874C-D9FF118A271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881100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0BFCAF-3067-4824-B28F-CAFB2E6121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699" y="1247723"/>
            <a:ext cx="10906515" cy="3889356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5D3D88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057F8E-0FF3-4447-9D9F-AF725ED86635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DB1ADD67-1344-4128-AE77-FCF82E483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C3A4F9C5-AAE0-45B7-A92E-139FEA490721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CC1DA6D9-9E56-4CCA-927E-CD560AC69B5B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348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/>
            </a:br>
            <a:endParaRPr lang="en-US" sz="140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BF402D-5A16-4103-B8BD-B62FCFA22E75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44DB24A3-8FC6-4FE2-BD3D-657AE350FE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B4417A71-C20A-41CD-B4E4-292D7EA0ABEC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09A993DE-E36D-445D-9DA6-E6A34EFA0EB4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399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obrázku 4"/>
          <p:cNvSpPr>
            <a:spLocks noGrp="1"/>
          </p:cNvSpPr>
          <p:nvPr>
            <p:ph type="pic" sz="quarter" idx="10"/>
          </p:nvPr>
        </p:nvSpPr>
        <p:spPr>
          <a:xfrm>
            <a:off x="562497" y="1676957"/>
            <a:ext cx="4623458" cy="31089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7379AE-1D43-44AF-84DE-DFEF1E90C267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90956BB9-94E1-4190-9F73-ABD020366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727105E-DA38-4328-B63E-6F9BCA7CEE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6875" y="1676958"/>
            <a:ext cx="5979339" cy="3108959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l">
              <a:lnSpc>
                <a:spcPct val="10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l">
              <a:lnSpc>
                <a:spcPct val="10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l">
              <a:lnSpc>
                <a:spcPct val="10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l">
              <a:lnSpc>
                <a:spcPct val="10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916C2F99-5829-4426-BEB6-B3F431EC7146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D4C3EAD9-D524-469E-9391-85E70EF52201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7694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F9EF9412-DF6E-4ADA-9D67-9BFECCE1EBB5}"/>
              </a:ext>
            </a:extLst>
          </p:cNvPr>
          <p:cNvSpPr/>
          <p:nvPr userDrawn="1"/>
        </p:nvSpPr>
        <p:spPr bwMode="auto">
          <a:xfrm>
            <a:off x="3483399" y="3926205"/>
            <a:ext cx="723900" cy="723900"/>
          </a:xfrm>
          <a:prstGeom prst="ellipse">
            <a:avLst/>
          </a:prstGeom>
          <a:solidFill>
            <a:srgbClr val="5D3D8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EBCA64-4C79-4ACD-99B7-F1F4234E08B6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436C6E81-EA65-4064-B471-A7714B7265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Zástupný symbol obrázku 6">
            <a:extLst>
              <a:ext uri="{FF2B5EF4-FFF2-40B4-BE49-F238E27FC236}">
                <a16:creationId xmlns:a16="http://schemas.microsoft.com/office/drawing/2014/main" id="{1274C261-0BC6-42AB-8DF0-65512575E0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9699" y="1508760"/>
            <a:ext cx="3657600" cy="3657600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CDC8B-491D-4A12-A301-B410265120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14151" y="1818322"/>
            <a:ext cx="6342063" cy="3038475"/>
          </a:xfrm>
          <a:prstGeom prst="rect">
            <a:avLst/>
          </a:prstGeom>
        </p:spPr>
        <p:txBody>
          <a:bodyPr/>
          <a:lstStyle>
            <a:lvl1pPr algn="just">
              <a:lnSpc>
                <a:spcPct val="15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just">
              <a:lnSpc>
                <a:spcPct val="15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just">
              <a:lnSpc>
                <a:spcPct val="15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just">
              <a:lnSpc>
                <a:spcPct val="15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just">
              <a:lnSpc>
                <a:spcPct val="15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572E892E-8972-4849-9799-93A2A90D0E23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CA7570B7-B382-43CD-A576-9C7E01FE3F54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0CCEB65-E33B-4CB9-B6F2-A90B3EF14193}"/>
              </a:ext>
            </a:extLst>
          </p:cNvPr>
          <p:cNvSpPr/>
          <p:nvPr userDrawn="1"/>
        </p:nvSpPr>
        <p:spPr bwMode="auto">
          <a:xfrm>
            <a:off x="735786" y="1818322"/>
            <a:ext cx="274320" cy="274320"/>
          </a:xfrm>
          <a:prstGeom prst="ellipse">
            <a:avLst/>
          </a:prstGeom>
          <a:solidFill>
            <a:srgbClr val="5D3D8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6203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549699" y="1352932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549699" y="3399409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18BE38-A306-43EC-BCBD-8DB64425C722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CF93145C-16DF-4224-8FC0-ACC21E6A8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207A2-D676-4337-BAF1-D602FBB0E4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78324" y="1352550"/>
            <a:ext cx="7077889" cy="1798638"/>
          </a:xfrm>
          <a:prstGeom prst="rect">
            <a:avLst/>
          </a:prstGeom>
        </p:spPr>
        <p:txBody>
          <a:bodyPr/>
          <a:lstStyle>
            <a:lvl1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95A337C-F8E9-4930-B5D0-C5EF5EC4EB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78325" y="3399409"/>
            <a:ext cx="7077888" cy="1798638"/>
          </a:xfrm>
          <a:prstGeom prst="rect">
            <a:avLst/>
          </a:prstGeom>
        </p:spPr>
        <p:txBody>
          <a:bodyPr/>
          <a:lstStyle>
            <a:lvl1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D45D4168-347D-40CE-87BF-0D0EC01CEEA2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7C0093E-8FF4-4999-97B3-B195A061E765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1627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vs.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1606207" y="2445274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6928195" y="2436215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CA7FE2-29BE-4F46-9A82-289089AC1CEC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904FEF0-2995-49AD-BFE3-DA77FA5430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CDCDE-DF73-4332-A78B-88E9E09ED0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6207" y="1378507"/>
            <a:ext cx="3657600" cy="790575"/>
          </a:xfrm>
          <a:prstGeom prst="roundRect">
            <a:avLst/>
          </a:prstGeom>
          <a:solidFill>
            <a:srgbClr val="7959A4"/>
          </a:solidFill>
        </p:spPr>
        <p:txBody>
          <a:bodyPr/>
          <a:lstStyle>
            <a:lvl1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C18507-0F0D-46F8-A315-0C07A47BC9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28195" y="1359923"/>
            <a:ext cx="3657600" cy="790575"/>
          </a:xfrm>
          <a:prstGeom prst="roundRect">
            <a:avLst/>
          </a:prstGeom>
          <a:solidFill>
            <a:srgbClr val="7959A4"/>
          </a:solidFill>
        </p:spPr>
        <p:txBody>
          <a:bodyPr/>
          <a:lstStyle>
            <a:lvl1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0D3B413-4599-4800-9BDF-FB74E0575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7875" y="3305334"/>
            <a:ext cx="476250" cy="476324"/>
          </a:xfrm>
          <a:prstGeom prst="roundRect">
            <a:avLst/>
          </a:prstGeom>
          <a:solidFill>
            <a:srgbClr val="7959A4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FenomenSans-Light" panose="00000400000000000000" pitchFamily="50" charset="0"/>
              </a:defRPr>
            </a:lvl1pPr>
            <a:lvl2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FenomenSans-Light" panose="00000400000000000000" pitchFamily="50" charset="0"/>
              </a:defRPr>
            </a:lvl2pPr>
            <a:lvl3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FenomenSans-Light" panose="00000400000000000000" pitchFamily="50" charset="0"/>
              </a:defRPr>
            </a:lvl3pPr>
            <a:lvl4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FenomenSans-Light" panose="00000400000000000000" pitchFamily="50" charset="0"/>
              </a:defRPr>
            </a:lvl4pPr>
            <a:lvl5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FenomenSans-Light" panose="00000400000000000000" pitchFamily="50" charset="0"/>
              </a:defRPr>
            </a:lvl5pPr>
          </a:lstStyle>
          <a:p>
            <a:pPr lvl="0"/>
            <a:r>
              <a:rPr lang="en-US" dirty="0"/>
              <a:t>VS.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9ACEF373-A3E2-4273-AA1F-4A71E18D9A8A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77901C2A-BA08-4108-977B-989C3C8F1C0C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0329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DAC3FBD-5544-4C23-8F52-241A328C0F0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9698" y="1400175"/>
            <a:ext cx="10906515" cy="38004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EBCA64-4C79-4ACD-99B7-F1F4234E08B6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436C6E81-EA65-4064-B471-A7714B7265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BBB69BF-4D45-43D6-81CA-46E7C82DDE3C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722AE770-A1CC-49AA-B00C-E0D9F2567C38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305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ute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715625DC-54C8-4268-A2D2-B69B1B431F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136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74299D4D-134A-46A6-8760-2982EB1D27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136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C69B304A-CB08-4793-8356-46A442DB33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77543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47F5A83C-299A-42F7-960F-31CDB28C8A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7543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9AB8792-FB35-48F6-9096-73CAFD04ED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92950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6E94E0DF-A378-4222-9F16-E10F02BE03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92950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80D9D6-0080-426D-8757-0D8AA39F0C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921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ut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715625DC-54C8-4268-A2D2-B69B1B431F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6294" y="1347589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74299D4D-134A-46A6-8760-2982EB1D27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6294" y="3407920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C69B304A-CB08-4793-8356-46A442DB33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81254" y="1347589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47F5A83C-299A-42F7-960F-31CDB28C8A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81254" y="3407920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9AB8792-FB35-48F6-9096-73CAFD04ED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96214" y="1347589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6E94E0DF-A378-4222-9F16-E10F02BE03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96214" y="3407920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A177D3-9DDF-4E8D-854A-E9C3BA680C63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AFAB29AB-84EA-4A08-B348-EA7A4ED724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F0093CD2-9EA6-4110-BE2F-A59CD9DE7417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DA24B51F-F410-4B07-A68E-14006A3A2A51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24997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s complicated...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ástupný symbol obrázku 6">
            <a:extLst>
              <a:ext uri="{FF2B5EF4-FFF2-40B4-BE49-F238E27FC236}">
                <a16:creationId xmlns:a16="http://schemas.microsoft.com/office/drawing/2014/main" id="{FA76D9BB-D99D-4789-B8E3-846957B3E2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88369" y="133266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4" name="Zástupný symbol obrázku 6">
            <a:extLst>
              <a:ext uri="{FF2B5EF4-FFF2-40B4-BE49-F238E27FC236}">
                <a16:creationId xmlns:a16="http://schemas.microsoft.com/office/drawing/2014/main" id="{45AAC354-FE88-4909-BF29-D077AE54C8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57623" y="133266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5" name="Zástupný symbol obrázku 6">
            <a:extLst>
              <a:ext uri="{FF2B5EF4-FFF2-40B4-BE49-F238E27FC236}">
                <a16:creationId xmlns:a16="http://schemas.microsoft.com/office/drawing/2014/main" id="{1E25BED8-0CA6-48DF-88B7-67F877FC81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26877" y="132786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6" name="Zástupný symbol obrázku 6">
            <a:extLst>
              <a:ext uri="{FF2B5EF4-FFF2-40B4-BE49-F238E27FC236}">
                <a16:creationId xmlns:a16="http://schemas.microsoft.com/office/drawing/2014/main" id="{CB74E090-633A-4713-9175-0CF056F45D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861" y="33805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A1031F47-C58F-40DD-8D4F-7D9EAE9DF0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19115" y="337574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C5C93FD6-E7F8-49A6-8319-82D55DB774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88369" y="337574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 dirty="0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F27523D7-77D4-4D63-85A8-B98E1C466C6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626877" y="337574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6CEAA43-4514-452F-B1CA-6CBB03E2DE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9699" y="1333398"/>
            <a:ext cx="4098216" cy="1828800"/>
          </a:xfrm>
          <a:prstGeom prst="rect">
            <a:avLst/>
          </a:prstGeom>
          <a:solidFill>
            <a:srgbClr val="7959A4"/>
          </a:solidFill>
          <a:ln w="38100">
            <a:noFill/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D445325-987B-4F35-B0F2-87F62C3072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58105" y="3381273"/>
            <a:ext cx="1828800" cy="1828800"/>
          </a:xfrm>
          <a:prstGeom prst="rect">
            <a:avLst/>
          </a:prstGeom>
          <a:solidFill>
            <a:srgbClr val="7959A4"/>
          </a:solidFill>
          <a:ln w="38100">
            <a:noFill/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5CFF0-6844-4495-B862-A88E1E8BE7D8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10B4158F-6EBD-41C5-A39F-9213B768EB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22601F28-EC7E-4C3B-9C7B-C351C035E0F3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3F77FE78-F88D-4569-AB0E-61EA4FE27A3F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5701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0B313-9DEA-4D04-813B-1E1519C4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06697-A80D-4035-B9E7-E1698607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73571-ABEE-40A8-8819-F00C9C25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0169-F4EF-4143-A94E-C42BB513959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5572186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159DF-3016-45F7-BB7F-FC0D3A222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C1531-9693-4DAF-8BB6-163DA3EC9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535F5-79C0-4525-9EEB-AA9DC09BD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D3080-5AFD-4BE2-83F7-D387041F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60FEA-70B1-4483-9783-EBED328F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795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04CBE-6BAA-41C5-894B-90A1D7F9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2126-9D14-46C9-AF8F-91E00AC37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42D27-C8FD-4204-81DC-445A8220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4DA4A-AF40-4D80-8E93-2D803DD6F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DCF61-BBBE-497A-887C-2DF6893B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4386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DBCE-A3A3-4C27-A905-6D81399E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ACF82-C89E-4DDE-A569-174DD908B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58A31-C693-4121-8637-9352016D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CDDD6-07C0-4394-ADBE-13D74B28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9D8C8-6C94-4054-B937-77456B625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0439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C0940-EBEA-41FB-ABC3-9B5588921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8D26-4F11-4C67-B83E-297C87DC3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3599F-23A6-45E6-BC4D-9BD3D38EC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A5E86-209C-492A-A9C3-D29DA7FE6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36A6B-78F1-464B-BE00-A99B21B0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F6E16-7AF1-46B3-A708-91434EB2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77895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9452-70D6-47A8-94E3-393161C2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659A1-D2CA-45F9-9A7B-D76A7AB1A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8FEE5-A749-48B1-9F78-5B06BAB7C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4CE80-8A8B-4134-8D91-B652C0D50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7FABB5-4984-4FA9-A189-A5E615433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5EF8C-0B48-4389-BF50-6D19764D2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ECFF97-E933-4A01-9A12-C21E455B2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C5F386-F124-43BD-AE9C-3A7AB4A4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6342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FE6F-F29A-4D6F-8056-FEC324CA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486B6-93CA-4D05-B237-E938A475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9ED17-4E4B-46BA-89DC-D9595D80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02FA3-AD37-48FD-97CE-9526727C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1109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054E5-3C10-44F9-9DCA-773350FF8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BBEBF-AEAC-4D5B-AFB2-5D69847C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3C1FB-3511-4ADB-B3D6-0F244F849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339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fancy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ástupný symbol obrázku 6">
            <a:extLst>
              <a:ext uri="{FF2B5EF4-FFF2-40B4-BE49-F238E27FC236}">
                <a16:creationId xmlns:a16="http://schemas.microsoft.com/office/drawing/2014/main" id="{FA76D9BB-D99D-4789-B8E3-846957B3E2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7720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4" name="Zástupný symbol obrázku 6">
            <a:extLst>
              <a:ext uri="{FF2B5EF4-FFF2-40B4-BE49-F238E27FC236}">
                <a16:creationId xmlns:a16="http://schemas.microsoft.com/office/drawing/2014/main" id="{45AAC354-FE88-4909-BF29-D077AE54C8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44806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5" name="Zástupný symbol obrázku 6">
            <a:extLst>
              <a:ext uri="{FF2B5EF4-FFF2-40B4-BE49-F238E27FC236}">
                <a16:creationId xmlns:a16="http://schemas.microsoft.com/office/drawing/2014/main" id="{1E25BED8-0CA6-48DF-88B7-67F877FC81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1892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6" name="Zástupný symbol obrázku 6">
            <a:extLst>
              <a:ext uri="{FF2B5EF4-FFF2-40B4-BE49-F238E27FC236}">
                <a16:creationId xmlns:a16="http://schemas.microsoft.com/office/drawing/2014/main" id="{CB74E090-633A-4713-9175-0CF056F45D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2136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A1031F47-C58F-40DD-8D4F-7D9EAE9DF0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19536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C5C93FD6-E7F8-49A6-8319-82D55DB774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6931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F27523D7-77D4-4D63-85A8-B98E1C466C6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11892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6CEAA43-4514-452F-B1CA-6CBB03E2DE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1975" y="1781073"/>
            <a:ext cx="3886200" cy="1828800"/>
          </a:xfrm>
          <a:prstGeom prst="rect">
            <a:avLst/>
          </a:prstGeom>
          <a:noFill/>
          <a:ln w="38100">
            <a:solidFill>
              <a:srgbClr val="9AC5E6"/>
            </a:solidFill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D445325-987B-4F35-B0F2-87F62C3072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45288" y="3828948"/>
            <a:ext cx="1828800" cy="1828800"/>
          </a:xfrm>
          <a:prstGeom prst="rect">
            <a:avLst/>
          </a:prstGeom>
          <a:noFill/>
          <a:ln w="38100">
            <a:solidFill>
              <a:srgbClr val="9AC5E6"/>
            </a:solidFill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7AA112B-75A0-44C1-8D23-B02734D76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072384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3776-CFCE-4927-8C19-AE40C6F7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BEC3-85F2-4FE9-9BF9-E0B401EF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89223-10E9-4B8F-A235-E0A4D0A48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31D00-7BF7-4272-82DA-2B6ACE9D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5270A-D793-4763-AEC5-EDECC6978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D9509-3A73-478B-BE7B-2DB12CC7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43825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42F7-DF90-4F46-BD5F-BF5D1E6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FC35CC-C22E-474C-ACFC-1D57B0682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874FA-7E8C-4548-B67F-EA477BD3E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C688-FBA9-4315-8244-DAE85FD6B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23090-3E08-4DBE-8BCB-43B037B3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4C18D-242C-4793-BF39-5F9963AF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2350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5203-BA6D-453E-AE42-1FD0236B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E0AFB-0CC4-48B1-AD4C-19494B5D3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83719-2820-4533-B962-85233E49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27BB4-CEBE-4357-87E9-1BAED90C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2D4A4-FF2E-40C9-B531-39961AEF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23408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B28C87-9D5F-4FFB-A437-927E796BD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B1708-2578-4E19-B8B0-79075537A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9C0E0-66DC-4DDB-A09B-D16512C57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253B1-E551-469C-9FD1-B547A628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40B34-114B-4E27-A54A-65C0973B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6966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008305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AE87E5-C4C4-41DF-A854-B0D03BD5C548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7C6344-5B9A-447F-9A5F-257D2D371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7725" y="2464221"/>
            <a:ext cx="2834640" cy="2834640"/>
          </a:xfrm>
          <a:prstGeom prst="ellipse">
            <a:avLst/>
          </a:prstGeom>
          <a:ln w="101600">
            <a:solidFill>
              <a:srgbClr val="33B0B7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F3621E-A65A-47DC-83E1-003DBAF1B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996D851-8CD5-489B-84F2-FAFCFECE6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694"/>
          <a:stretch/>
        </p:blipFill>
        <p:spPr>
          <a:xfrm>
            <a:off x="541280" y="-1"/>
            <a:ext cx="3306571" cy="261078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7234094-C5AB-4D98-A801-C1B532EFEF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823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D38524C-52CD-4F71-A128-ABD0A81E6D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5342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C25B8D-7317-4DA1-B442-25D5C30F1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F7930E6-961D-406A-9853-C544462F03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7594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nner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03C40F4-F0EB-4BEF-BE9B-A33D5E7DE8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858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to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B4A9DED7-B084-4E36-8981-C3EF99463D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16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AE87E5-C4C4-41DF-A854-B0D03BD5C548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>
              <a:solidFill>
                <a:srgbClr val="732B6B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7C6344-5B9A-447F-9A5F-257D2D371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7725" y="2464221"/>
            <a:ext cx="2834640" cy="2834640"/>
          </a:xfrm>
          <a:prstGeom prst="ellipse">
            <a:avLst/>
          </a:prstGeom>
          <a:ln w="101600">
            <a:solidFill>
              <a:srgbClr val="33B0B7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F3621E-A65A-47DC-83E1-003DBAF1B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996D851-8CD5-489B-84F2-FAFCFECE6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694"/>
          <a:stretch/>
        </p:blipFill>
        <p:spPr>
          <a:xfrm>
            <a:off x="541280" y="-1"/>
            <a:ext cx="3306571" cy="261078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7234094-C5AB-4D98-A801-C1B532EFEF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33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EF4E00-3443-424F-94DB-D1169ADFF061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24200D9-7F14-4CD6-ACA3-BAA1BFFC3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EF43613-BB24-4323-B010-4A248296C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2060C2-D725-4695-88DB-16ECB7EFD8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28410194-A04A-45CE-A7C0-02DFA788C3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81" y="1778864"/>
            <a:ext cx="2430910" cy="307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323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logo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386426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386426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DBCBB83-DEAE-4723-9FE6-117D5D333C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6851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logo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2300D0E-FB5C-4159-9B1B-CA779827D7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6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AEAA-0FAE-44D7-8696-8C6800C42214}"/>
              </a:ext>
            </a:extLst>
          </p:cNvPr>
          <p:cNvSpPr txBox="1"/>
          <p:nvPr userDrawn="1"/>
        </p:nvSpPr>
        <p:spPr>
          <a:xfrm>
            <a:off x="0" y="2038022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18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&amp; logo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F75D771-6646-4E67-9F5E-A4BC4C014B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740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blank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 dirty="0">
              <a:solidFill>
                <a:srgbClr val="0071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09282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 dirty="0">
              <a:solidFill>
                <a:srgbClr val="0071BC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BD1567-DAFA-4EF6-B426-643FD6F2BA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51864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nation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AE87E5-C4C4-41DF-A854-B0D03BD5C548}"/>
              </a:ext>
            </a:extLst>
          </p:cNvPr>
          <p:cNvSpPr txBox="1"/>
          <p:nvPr userDrawn="1"/>
        </p:nvSpPr>
        <p:spPr>
          <a:xfrm>
            <a:off x="0" y="2042428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96502"/>
            <a:ext cx="12083969" cy="646331"/>
          </a:xfrm>
          <a:prstGeom prst="rect">
            <a:avLst/>
          </a:prstGeom>
        </p:spPr>
        <p:txBody>
          <a:bodyPr anchor="ctr"/>
          <a:lstStyle>
            <a:lvl1pPr algn="ctr"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560453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affl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EF4E00-3443-424F-94DB-D1169ADFF061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24200D9-7F14-4CD6-ACA3-BAA1BFFC3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EF43613-BB24-4323-B010-4A248296C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2060C2-D725-4695-88DB-16ECB7EFD8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68431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66120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eedback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59FAB3-6E60-49D3-A5A3-427FD6280301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41A21-FB7A-4DC5-8E52-244DADD9AAF0}"/>
              </a:ext>
            </a:extLst>
          </p:cNvPr>
          <p:cNvSpPr txBox="1"/>
          <p:nvPr userDrawn="1"/>
        </p:nvSpPr>
        <p:spPr>
          <a:xfrm>
            <a:off x="9336496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</p:spTree>
    <p:extLst>
      <p:ext uri="{BB962C8B-B14F-4D97-AF65-F5344CB8AC3E}">
        <p14:creationId xmlns:p14="http://schemas.microsoft.com/office/powerpoint/2010/main" val="164285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image" Target="../media/image7.emf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8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DE959CE-9F11-4069-9BD8-EA1D22323210}"/>
              </a:ext>
            </a:extLst>
          </p:cNvPr>
          <p:cNvSpPr txBox="1"/>
          <p:nvPr userDrawn="1"/>
        </p:nvSpPr>
        <p:spPr>
          <a:xfrm>
            <a:off x="9661823" y="247652"/>
            <a:ext cx="2072641" cy="88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May 27 &amp; 28, 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20</a:t>
            </a:r>
            <a: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20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</a:t>
            </a:r>
            <a:b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</a:br>
            <a:r>
              <a:rPr lang="cs-CZ" sz="1200" b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Name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</a:t>
            </a:r>
            <a:r>
              <a:rPr lang="cs-CZ" sz="1200" b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Surname</a:t>
            </a:r>
            <a: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| EN</a:t>
            </a:r>
            <a:b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</a:b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#M365VM</a:t>
            </a:r>
            <a:endParaRPr lang="cs-CZ" sz="1200" b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5" r:id="rId1"/>
    <p:sldLayoutId id="2147484196" r:id="rId2"/>
    <p:sldLayoutId id="2147484156" r:id="rId3"/>
    <p:sldLayoutId id="2147484193" r:id="rId4"/>
    <p:sldLayoutId id="2147484191" r:id="rId5"/>
    <p:sldLayoutId id="2147484192" r:id="rId6"/>
    <p:sldLayoutId id="2147484190" r:id="rId7"/>
    <p:sldLayoutId id="2147484201" r:id="rId8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BE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09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83" r:id="rId2"/>
    <p:sldLayoutId id="2147484199" r:id="rId3"/>
    <p:sldLayoutId id="2147484180" r:id="rId4"/>
    <p:sldLayoutId id="2147484198" r:id="rId5"/>
    <p:sldLayoutId id="2147484168" r:id="rId6"/>
    <p:sldLayoutId id="2147484182" r:id="rId7"/>
    <p:sldLayoutId id="2147484181" r:id="rId8"/>
    <p:sldLayoutId id="2147484202" r:id="rId9"/>
    <p:sldLayoutId id="2147484174" r:id="rId10"/>
    <p:sldLayoutId id="2147484179" r:id="rId11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41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7" r:id="rId20"/>
    <p:sldLayoutId id="2147484228" r:id="rId21"/>
    <p:sldLayoutId id="2147484229" r:id="rId22"/>
    <p:sldLayoutId id="2147484230" r:id="rId23"/>
    <p:sldLayoutId id="2147484231" r:id="rId24"/>
    <p:sldLayoutId id="2147484232" r:id="rId25"/>
    <p:sldLayoutId id="2147484233" r:id="rId26"/>
    <p:sldLayoutId id="2147484234" r:id="rId27"/>
    <p:sldLayoutId id="2147484235" r:id="rId28"/>
    <p:sldLayoutId id="2147484236" r:id="rId29"/>
    <p:sldLayoutId id="2147484237" r:id="rId30"/>
    <p:sldLayoutId id="2147484238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318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62" r:id="rId11"/>
    <p:sldLayoutId id="2147484263" r:id="rId12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09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2" r:id="rId1"/>
    <p:sldLayoutId id="2147484253" r:id="rId2"/>
    <p:sldLayoutId id="2147484254" r:id="rId3"/>
    <p:sldLayoutId id="2147484255" r:id="rId4"/>
    <p:sldLayoutId id="2147484256" r:id="rId5"/>
    <p:sldLayoutId id="2147484257" r:id="rId6"/>
    <p:sldLayoutId id="2147484258" r:id="rId7"/>
    <p:sldLayoutId id="2147484259" r:id="rId8"/>
    <p:sldLayoutId id="2147484260" r:id="rId9"/>
    <p:sldLayoutId id="2147484261" r:id="rId10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813178-24F7-424F-8C16-31649AEC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289CB-9C66-45A6-9F60-1B7F1DEF9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044B7-C6A6-420A-B74F-F15E875B5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0B1C1-7E35-4DFF-9A3E-C2E006C6FDEA}" type="datetimeFigureOut">
              <a:rPr lang="en-US" smtClean="0"/>
              <a:t>4/27/2021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951E1-61EF-4967-9931-5A85DF76A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E091C-EBDA-4E4E-9A82-A07656379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4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  <p:sldLayoutId id="21474842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BE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7816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  <p:sldLayoutId id="2147484285" r:id="rId8"/>
    <p:sldLayoutId id="2147484286" r:id="rId9"/>
    <p:sldLayoutId id="2147484287" r:id="rId10"/>
    <p:sldLayoutId id="2147484288" r:id="rId11"/>
    <p:sldLayoutId id="2147484289" r:id="rId12"/>
    <p:sldLayoutId id="2147484290" r:id="rId13"/>
    <p:sldLayoutId id="2147484291" r:id="rId14"/>
    <p:sldLayoutId id="2147484292" r:id="rId15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42.png"/><Relationship Id="rId11" Type="http://schemas.openxmlformats.org/officeDocument/2006/relationships/image" Target="../media/image3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8.jpg"/><Relationship Id="rId7" Type="http://schemas.openxmlformats.org/officeDocument/2006/relationships/image" Target="../media/image31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3.svg"/><Relationship Id="rId2" Type="http://schemas.openxmlformats.org/officeDocument/2006/relationships/image" Target="../media/image4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44.png"/><Relationship Id="rId11" Type="http://schemas.openxmlformats.org/officeDocument/2006/relationships/image" Target="../media/image52.png"/><Relationship Id="rId5" Type="http://schemas.openxmlformats.org/officeDocument/2006/relationships/image" Target="../media/image43.png"/><Relationship Id="rId15" Type="http://schemas.openxmlformats.org/officeDocument/2006/relationships/image" Target="../media/image31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hyperlink" Target="https://www.managedsolution.com/brainstorm-partnership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44.png"/><Relationship Id="rId11" Type="http://schemas.openxmlformats.org/officeDocument/2006/relationships/image" Target="../media/image32.png"/><Relationship Id="rId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44.png"/><Relationship Id="rId11" Type="http://schemas.openxmlformats.org/officeDocument/2006/relationships/image" Target="../media/image57.png"/><Relationship Id="rId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44.png"/><Relationship Id="rId11" Type="http://schemas.openxmlformats.org/officeDocument/2006/relationships/image" Target="../media/image31.png"/><Relationship Id="rId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44.png"/><Relationship Id="rId11" Type="http://schemas.openxmlformats.org/officeDocument/2006/relationships/image" Target="../media/image31.png"/><Relationship Id="rId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30.jp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2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5" Type="http://schemas.openxmlformats.org/officeDocument/2006/relationships/image" Target="../media/image43.png"/><Relationship Id="rId10" Type="http://schemas.openxmlformats.org/officeDocument/2006/relationships/image" Target="../media/image33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6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44.png"/><Relationship Id="rId11" Type="http://schemas.openxmlformats.org/officeDocument/2006/relationships/image" Target="../media/image38.png"/><Relationship Id="rId5" Type="http://schemas.openxmlformats.org/officeDocument/2006/relationships/image" Target="../media/image43.png"/><Relationship Id="rId10" Type="http://schemas.openxmlformats.org/officeDocument/2006/relationships/image" Target="../media/image59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44.png"/><Relationship Id="rId11" Type="http://schemas.openxmlformats.org/officeDocument/2006/relationships/image" Target="../media/image31.png"/><Relationship Id="rId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44.png"/><Relationship Id="rId11" Type="http://schemas.openxmlformats.org/officeDocument/2006/relationships/image" Target="../media/image31.png"/><Relationship Id="rId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365VM21Feedback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ka.ms/O365DSC" TargetMode="Externa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ED7C2D-515A-48F9-90BE-527F11735B88}"/>
              </a:ext>
            </a:extLst>
          </p:cNvPr>
          <p:cNvSpPr txBox="1"/>
          <p:nvPr/>
        </p:nvSpPr>
        <p:spPr>
          <a:xfrm>
            <a:off x="399894" y="2118180"/>
            <a:ext cx="1147679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70" normalizeH="0" baseline="0" noProof="0" dirty="0">
                <a:ln>
                  <a:noFill/>
                </a:ln>
                <a:solidFill>
                  <a:srgbClr val="5D3D88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Microsoft365DSC </a:t>
            </a:r>
            <a:r>
              <a:rPr kumimoji="0" lang="en-US" sz="4400" b="1" i="0" u="none" strike="noStrike" kern="1200" cap="none" spc="-70" normalizeH="0" baseline="0" noProof="0" dirty="0" err="1">
                <a:ln>
                  <a:noFill/>
                </a:ln>
                <a:solidFill>
                  <a:srgbClr val="5D3D88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en</a:t>
            </a:r>
            <a:r>
              <a:rPr kumimoji="0" lang="en-US" sz="4400" b="1" i="0" u="none" strike="noStrike" kern="1200" cap="none" spc="-70" normalizeH="0" baseline="0" noProof="0" dirty="0">
                <a:ln>
                  <a:noFill/>
                </a:ln>
                <a:solidFill>
                  <a:srgbClr val="5D3D88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Action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C0149-68CB-47B4-B9C3-5F821001C96A}"/>
              </a:ext>
            </a:extLst>
          </p:cNvPr>
          <p:cNvSpPr txBox="1"/>
          <p:nvPr/>
        </p:nvSpPr>
        <p:spPr>
          <a:xfrm>
            <a:off x="275830" y="2993709"/>
            <a:ext cx="114767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@NikCharlebois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304F07-99C0-4903-99B2-DD28992F593D}"/>
              </a:ext>
            </a:extLst>
          </p:cNvPr>
          <p:cNvCxnSpPr/>
          <p:nvPr/>
        </p:nvCxnSpPr>
        <p:spPr>
          <a:xfrm>
            <a:off x="1203960" y="2839820"/>
            <a:ext cx="97840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FD9F62F-50D2-4D68-99BB-063441A422A3}"/>
              </a:ext>
            </a:extLst>
          </p:cNvPr>
          <p:cNvSpPr txBox="1"/>
          <p:nvPr/>
        </p:nvSpPr>
        <p:spPr>
          <a:xfrm>
            <a:off x="399894" y="3372826"/>
            <a:ext cx="114767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7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Gestionnaire</a:t>
            </a:r>
            <a:r>
              <a:rPr kumimoji="0" lang="en-US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de </a:t>
            </a:r>
            <a:r>
              <a:rPr kumimoji="0" lang="en-US" sz="2000" b="0" i="0" u="none" strike="noStrike" kern="1200" cap="none" spc="-7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Programmes</a:t>
            </a:r>
            <a:r>
              <a:rPr kumimoji="0" lang="en-US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Senior – Microsoft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D8C5-1EE0-45F0-B822-1370C3074865}"/>
              </a:ext>
            </a:extLst>
          </p:cNvPr>
          <p:cNvSpPr txBox="1"/>
          <p:nvPr/>
        </p:nvSpPr>
        <p:spPr>
          <a:xfrm>
            <a:off x="399894" y="3680603"/>
            <a:ext cx="114767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3443751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2C94-A0A1-4DF0-9DEF-FF0384B2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788" y="463792"/>
            <a:ext cx="9144000" cy="5539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4400" dirty="0" err="1">
                <a:ea typeface="+mj-ea"/>
                <a:cs typeface="+mj-cs"/>
              </a:rPr>
              <a:t>Différence</a:t>
            </a:r>
            <a:r>
              <a:rPr lang="en-US" sz="4400" dirty="0">
                <a:ea typeface="+mj-ea"/>
                <a:cs typeface="+mj-cs"/>
              </a:rPr>
              <a:t> avec du PowerShell </a:t>
            </a:r>
            <a:r>
              <a:rPr lang="en-US" sz="4400" dirty="0" err="1">
                <a:ea typeface="+mj-ea"/>
                <a:cs typeface="+mj-cs"/>
              </a:rPr>
              <a:t>classique</a:t>
            </a:r>
            <a:endParaRPr lang="en-US" sz="4400" dirty="0"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66C8C-AEC5-4F1A-AA8C-D090092649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036" y="2189018"/>
            <a:ext cx="9144000" cy="307777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Approche</a:t>
            </a:r>
            <a:r>
              <a:rPr lang="en-US" sz="2400" dirty="0">
                <a:solidFill>
                  <a:schemeClr val="tx1"/>
                </a:solidFill>
              </a:rPr>
              <a:t> declarative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;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26EB7-F4F0-40DA-98FF-7F6C7461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09" y="2672612"/>
            <a:ext cx="9393300" cy="2307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CDFBA-8FAA-4EC4-A162-200B9E129F30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8" name="Picture 7" descr="See the source image">
            <a:extLst>
              <a:ext uri="{FF2B5EF4-FFF2-40B4-BE49-F238E27FC236}">
                <a16:creationId xmlns:a16="http://schemas.microsoft.com/office/drawing/2014/main" id="{10462D2E-500C-414E-9957-4A84521C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8DA972-3C5B-4EB8-BCA5-B01E6320B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2C94-A0A1-4DF0-9DEF-FF0384B2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788" y="455285"/>
            <a:ext cx="9144000" cy="5539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4400" dirty="0" err="1">
                <a:ea typeface="+mj-ea"/>
                <a:cs typeface="+mj-cs"/>
              </a:rPr>
              <a:t>Différence</a:t>
            </a:r>
            <a:r>
              <a:rPr lang="en-US" sz="4400" dirty="0">
                <a:ea typeface="+mj-ea"/>
                <a:cs typeface="+mj-cs"/>
              </a:rPr>
              <a:t> avec du PowerShell </a:t>
            </a:r>
            <a:r>
              <a:rPr lang="en-US" sz="4400" dirty="0" err="1">
                <a:ea typeface="+mj-ea"/>
                <a:cs typeface="+mj-cs"/>
              </a:rPr>
              <a:t>classique</a:t>
            </a:r>
            <a:endParaRPr lang="en-US" sz="4400" dirty="0"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66C8C-AEC5-4F1A-AA8C-D090092649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937" y="2761275"/>
            <a:ext cx="9144000" cy="307777"/>
          </a:xfrm>
        </p:spPr>
        <p:txBody>
          <a:bodyPr vert="horz" lIns="91440" tIns="45720" rIns="91440" bIns="45720" rtlCol="0">
            <a:noAutofit/>
          </a:bodyPr>
          <a:lstStyle/>
          <a:p>
            <a:pPr marL="114300" indent="0" defTabSz="914400">
              <a:lnSpc>
                <a:spcPct val="90000"/>
              </a:lnSpc>
              <a:buNone/>
            </a:pPr>
            <a:r>
              <a:rPr lang="en-US" sz="2400" b="1" u="sng" dirty="0" err="1">
                <a:solidFill>
                  <a:schemeClr val="tx1"/>
                </a:solidFill>
              </a:rPr>
              <a:t>Déclarative</a:t>
            </a:r>
            <a:r>
              <a:rPr lang="en-US" sz="2400" b="1" u="sng" dirty="0">
                <a:solidFill>
                  <a:schemeClr val="tx1"/>
                </a:solidFill>
              </a:rPr>
              <a:t>:</a:t>
            </a:r>
            <a:endParaRPr lang="en-US" sz="2400" b="1" u="sng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  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sz="2400" b="1" u="sng" dirty="0">
              <a:solidFill>
                <a:schemeClr val="tx1"/>
              </a:solidFill>
            </a:endParaRP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  </a:t>
            </a:r>
            <a:r>
              <a:rPr lang="en-US" sz="2400" b="1" u="sng">
                <a:solidFill>
                  <a:schemeClr val="tx1"/>
                </a:solidFill>
              </a:rPr>
              <a:t>Impérative</a:t>
            </a:r>
            <a:r>
              <a:rPr lang="en-US" sz="2400" b="1" u="sng" dirty="0">
                <a:solidFill>
                  <a:schemeClr val="tx1"/>
                </a:solidFill>
              </a:rPr>
              <a:t>:</a:t>
            </a:r>
            <a:endParaRPr lang="en-US" sz="2400" b="1" u="sng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C569C-E724-48FA-879E-E210C1E5B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194" y="4914437"/>
            <a:ext cx="6886625" cy="8858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09DAAD-00B6-4EBE-8C19-29F4E2282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194" y="2029755"/>
            <a:ext cx="9393300" cy="2307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CEFB7-2D5F-45E1-A0E8-42920B32F283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7" name="Picture 6" descr="See the source image">
            <a:extLst>
              <a:ext uri="{FF2B5EF4-FFF2-40B4-BE49-F238E27FC236}">
                <a16:creationId xmlns:a16="http://schemas.microsoft.com/office/drawing/2014/main" id="{7DDB8514-3BD6-492D-A563-03968A10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CE47B6-7B78-4EDF-AC22-71F865F36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6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C1F592A-1CFB-46FE-A9C3-0B136724F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618" y="2307931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8201E8-25B0-4ACD-A5AA-14A972DD1C39}"/>
              </a:ext>
            </a:extLst>
          </p:cNvPr>
          <p:cNvSpPr txBox="1"/>
          <p:nvPr/>
        </p:nvSpPr>
        <p:spPr>
          <a:xfrm>
            <a:off x="4886264" y="4233317"/>
            <a:ext cx="2719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Ecrire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votre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configuration Microsoft 365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code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9CB46FA-4E1C-435A-978F-5B34BFA1AA5A}"/>
              </a:ext>
            </a:extLst>
          </p:cNvPr>
          <p:cNvSpPr/>
          <p:nvPr/>
        </p:nvSpPr>
        <p:spPr>
          <a:xfrm>
            <a:off x="251936" y="93068"/>
            <a:ext cx="1239111" cy="1068199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FC3D3-5501-499D-89C9-52F7A59D862D}"/>
              </a:ext>
            </a:extLst>
          </p:cNvPr>
          <p:cNvSpPr txBox="1"/>
          <p:nvPr/>
        </p:nvSpPr>
        <p:spPr>
          <a:xfrm>
            <a:off x="1676607" y="333712"/>
            <a:ext cx="10358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Automatisation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Deploiement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Configuration</a:t>
            </a:r>
          </a:p>
        </p:txBody>
      </p:sp>
      <p:sp>
        <p:nvSpPr>
          <p:cNvPr id="10" name="Thunderstorms_E9C6" title="Icon of thunderclouds and lightning">
            <a:extLst>
              <a:ext uri="{FF2B5EF4-FFF2-40B4-BE49-F238E27FC236}">
                <a16:creationId xmlns:a16="http://schemas.microsoft.com/office/drawing/2014/main" id="{9A1C5CBB-A973-4C50-9BA5-4A18017504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7253" y="288552"/>
            <a:ext cx="778670" cy="62993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F56A8D-3DE9-4A28-B6B9-7DB3CDEE0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13B5D9-7D48-4745-A9BF-FE28DC825219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56034560-9FB0-4153-8011-66062B92F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12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B92813-3AD0-429B-9D1C-B8B3254815D8}"/>
              </a:ext>
            </a:extLst>
          </p:cNvPr>
          <p:cNvSpPr txBox="1"/>
          <p:nvPr/>
        </p:nvSpPr>
        <p:spPr>
          <a:xfrm>
            <a:off x="1676607" y="333712"/>
            <a:ext cx="8459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Automatisation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Deploiement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Configuration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C1F592A-1CFB-46FE-A9C3-0B136724F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18" y="2617493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963248CE-5966-4BF2-98D7-DDA608984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634" y="556777"/>
            <a:ext cx="1158660" cy="11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8F81FD60-574E-495C-B685-17C9D290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531" y="1492665"/>
            <a:ext cx="1426576" cy="91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23CBEFBD-42C1-46D7-8D0E-ACF0F377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28" y="2525841"/>
            <a:ext cx="1431831" cy="121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F96C7B9-EF4B-40FB-8576-0E9E532A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107" y="2818228"/>
            <a:ext cx="1357040" cy="135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D5088E02-FB7A-4140-9336-0D94642F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603" y="3871539"/>
            <a:ext cx="2000512" cy="11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4A362770-A529-4621-8D97-B647F360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107" y="5230135"/>
            <a:ext cx="1099046" cy="102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A326E9B5-96ED-401D-9A2F-A766978A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125" y="5741209"/>
            <a:ext cx="994955" cy="99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84907865-E4DB-4BDE-AE98-EE33759B3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44" y="167102"/>
            <a:ext cx="1316755" cy="13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AF1185-55AE-4692-BD06-F54D2436CCBA}"/>
              </a:ext>
            </a:extLst>
          </p:cNvPr>
          <p:cNvCxnSpPr/>
          <p:nvPr/>
        </p:nvCxnSpPr>
        <p:spPr>
          <a:xfrm flipV="1">
            <a:off x="3016938" y="1292973"/>
            <a:ext cx="4280789" cy="193946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E26FDF-4DAF-4880-8C9B-3EF162FC3E39}"/>
              </a:ext>
            </a:extLst>
          </p:cNvPr>
          <p:cNvCxnSpPr>
            <a:cxnSpLocks/>
          </p:cNvCxnSpPr>
          <p:nvPr/>
        </p:nvCxnSpPr>
        <p:spPr>
          <a:xfrm flipV="1">
            <a:off x="3016938" y="1015116"/>
            <a:ext cx="7461160" cy="229958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DF3B0D-C78A-4340-A376-B5321B39F767}"/>
              </a:ext>
            </a:extLst>
          </p:cNvPr>
          <p:cNvCxnSpPr>
            <a:cxnSpLocks/>
          </p:cNvCxnSpPr>
          <p:nvPr/>
        </p:nvCxnSpPr>
        <p:spPr>
          <a:xfrm flipV="1">
            <a:off x="3027849" y="2048042"/>
            <a:ext cx="6104746" cy="147837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590081-4487-4F3D-B633-791E5609562F}"/>
              </a:ext>
            </a:extLst>
          </p:cNvPr>
          <p:cNvCxnSpPr>
            <a:cxnSpLocks/>
            <a:endCxn id="4098" idx="1"/>
          </p:cNvCxnSpPr>
          <p:nvPr/>
        </p:nvCxnSpPr>
        <p:spPr>
          <a:xfrm flipV="1">
            <a:off x="3021913" y="3131983"/>
            <a:ext cx="4771115" cy="46003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0A02EF-D66B-426B-B58A-917CAC779BFC}"/>
              </a:ext>
            </a:extLst>
          </p:cNvPr>
          <p:cNvCxnSpPr>
            <a:cxnSpLocks/>
          </p:cNvCxnSpPr>
          <p:nvPr/>
        </p:nvCxnSpPr>
        <p:spPr>
          <a:xfrm>
            <a:off x="3011002" y="3884152"/>
            <a:ext cx="5683014" cy="47310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2315FD-02B1-41C7-953C-677C5F485338}"/>
              </a:ext>
            </a:extLst>
          </p:cNvPr>
          <p:cNvCxnSpPr>
            <a:cxnSpLocks/>
          </p:cNvCxnSpPr>
          <p:nvPr/>
        </p:nvCxnSpPr>
        <p:spPr>
          <a:xfrm>
            <a:off x="3068618" y="4214776"/>
            <a:ext cx="4593366" cy="168596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FAFCBA-CA64-4394-968A-365F3BDDFE42}"/>
              </a:ext>
            </a:extLst>
          </p:cNvPr>
          <p:cNvCxnSpPr>
            <a:cxnSpLocks/>
          </p:cNvCxnSpPr>
          <p:nvPr/>
        </p:nvCxnSpPr>
        <p:spPr>
          <a:xfrm>
            <a:off x="3107391" y="4104368"/>
            <a:ext cx="7365452" cy="159837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C91202-082B-4AC5-81A8-66E8B1835BCE}"/>
              </a:ext>
            </a:extLst>
          </p:cNvPr>
          <p:cNvCxnSpPr>
            <a:cxnSpLocks/>
          </p:cNvCxnSpPr>
          <p:nvPr/>
        </p:nvCxnSpPr>
        <p:spPr>
          <a:xfrm flipV="1">
            <a:off x="3021913" y="3672440"/>
            <a:ext cx="7450930" cy="10060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A52B31-31B5-4B86-9E3A-18A2DBAF2424}"/>
              </a:ext>
            </a:extLst>
          </p:cNvPr>
          <p:cNvSpPr txBox="1"/>
          <p:nvPr/>
        </p:nvSpPr>
        <p:spPr>
          <a:xfrm>
            <a:off x="787153" y="4548780"/>
            <a:ext cx="2719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Automatisation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toutes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les charges Microsoft 365</a:t>
            </a:r>
          </a:p>
        </p:txBody>
      </p:sp>
      <p:pic>
        <p:nvPicPr>
          <p:cNvPr id="41" name="Picture 2" descr="See the source image">
            <a:extLst>
              <a:ext uri="{FF2B5EF4-FFF2-40B4-BE49-F238E27FC236}">
                <a16:creationId xmlns:a16="http://schemas.microsoft.com/office/drawing/2014/main" id="{1849A52D-92ED-49A8-8BBD-05F5A4284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133" y="556777"/>
            <a:ext cx="1158660" cy="11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314B02B1-C5C1-40F9-A66B-F034E87AF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843" y="167102"/>
            <a:ext cx="1316755" cy="13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xagon 2">
            <a:extLst>
              <a:ext uri="{FF2B5EF4-FFF2-40B4-BE49-F238E27FC236}">
                <a16:creationId xmlns:a16="http://schemas.microsoft.com/office/drawing/2014/main" id="{26D15F8C-0FC8-46DC-9626-049DF55CF60A}"/>
              </a:ext>
            </a:extLst>
          </p:cNvPr>
          <p:cNvSpPr/>
          <p:nvPr/>
        </p:nvSpPr>
        <p:spPr>
          <a:xfrm>
            <a:off x="251936" y="93068"/>
            <a:ext cx="1239111" cy="1068199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hunderstorms_E9C6" title="Icon of thunderclouds and lightning">
            <a:extLst>
              <a:ext uri="{FF2B5EF4-FFF2-40B4-BE49-F238E27FC236}">
                <a16:creationId xmlns:a16="http://schemas.microsoft.com/office/drawing/2014/main" id="{64B3CE15-15AB-4DBB-8326-57D2F55B1F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7253" y="288552"/>
            <a:ext cx="778670" cy="62993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153DA-5FC8-431B-A41F-1783901705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27CE3A-8CB2-48AF-8C65-01A0EB590DF8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4" name="Picture 13" descr="See the source image">
            <a:extLst>
              <a:ext uri="{FF2B5EF4-FFF2-40B4-BE49-F238E27FC236}">
                <a16:creationId xmlns:a16="http://schemas.microsoft.com/office/drawing/2014/main" id="{CAC30024-E3AC-4AA9-BCDC-08A24BE83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893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756D-AB63-408E-ACA0-EF18A261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396" y="382522"/>
            <a:ext cx="9144000" cy="553998"/>
          </a:xfrm>
        </p:spPr>
        <p:txBody>
          <a:bodyPr/>
          <a:lstStyle/>
          <a:p>
            <a:r>
              <a:rPr lang="en-US" dirty="0" err="1"/>
              <a:t>Flot</a:t>
            </a:r>
            <a:r>
              <a:rPr lang="en-US" dirty="0"/>
              <a:t> de </a:t>
            </a:r>
            <a:r>
              <a:rPr lang="en-US" dirty="0" err="1"/>
              <a:t>logique</a:t>
            </a:r>
            <a:endParaRPr lang="fr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BF46D-A59C-4951-AA53-3818ACA27FD8}"/>
              </a:ext>
            </a:extLst>
          </p:cNvPr>
          <p:cNvSpPr txBox="1"/>
          <p:nvPr/>
        </p:nvSpPr>
        <p:spPr>
          <a:xfrm>
            <a:off x="4869064" y="2478627"/>
            <a:ext cx="417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Microsoft365DSC Configuration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951647-87D5-4DB9-9491-33BC2915AD71}"/>
              </a:ext>
            </a:extLst>
          </p:cNvPr>
          <p:cNvSpPr/>
          <p:nvPr/>
        </p:nvSpPr>
        <p:spPr>
          <a:xfrm>
            <a:off x="487370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6E4EC-F8CB-4BE5-BB2D-1A24E50366FD}"/>
              </a:ext>
            </a:extLst>
          </p:cNvPr>
          <p:cNvSpPr txBox="1"/>
          <p:nvPr/>
        </p:nvSpPr>
        <p:spPr>
          <a:xfrm>
            <a:off x="566277" y="3865151"/>
            <a:ext cx="227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SharePoint PnP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2168C3-C755-468F-B571-85EFDE2084D3}"/>
              </a:ext>
            </a:extLst>
          </p:cNvPr>
          <p:cNvSpPr/>
          <p:nvPr/>
        </p:nvSpPr>
        <p:spPr>
          <a:xfrm>
            <a:off x="3202721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780A9B-9CAF-4F83-AEAB-8BAEE020E073}"/>
              </a:ext>
            </a:extLst>
          </p:cNvPr>
          <p:cNvSpPr txBox="1"/>
          <p:nvPr/>
        </p:nvSpPr>
        <p:spPr>
          <a:xfrm>
            <a:off x="3281627" y="3746585"/>
            <a:ext cx="2279037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MicrosoftTeams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SkypeForBusinessAPI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4D86CB0-B65C-4C91-B748-171BDED1327E}"/>
              </a:ext>
            </a:extLst>
          </p:cNvPr>
          <p:cNvSpPr/>
          <p:nvPr/>
        </p:nvSpPr>
        <p:spPr>
          <a:xfrm>
            <a:off x="5938302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24B51-F670-48FE-8E40-47771B3099A5}"/>
              </a:ext>
            </a:extLst>
          </p:cNvPr>
          <p:cNvSpPr txBox="1"/>
          <p:nvPr/>
        </p:nvSpPr>
        <p:spPr>
          <a:xfrm>
            <a:off x="5987789" y="3865151"/>
            <a:ext cx="239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Exchange Online Shell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587DA8D-AB40-402F-92BD-C8142C8CD919}"/>
              </a:ext>
            </a:extLst>
          </p:cNvPr>
          <p:cNvSpPr/>
          <p:nvPr/>
        </p:nvSpPr>
        <p:spPr>
          <a:xfrm>
            <a:off x="8670554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1A4596-7E72-4FD9-90C4-336BFABD6F21}"/>
              </a:ext>
            </a:extLst>
          </p:cNvPr>
          <p:cNvSpPr txBox="1"/>
          <p:nvPr/>
        </p:nvSpPr>
        <p:spPr>
          <a:xfrm>
            <a:off x="8749461" y="3865151"/>
            <a:ext cx="227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6CFE93-B9A7-45A9-BBF1-4C30897CF335}"/>
              </a:ext>
            </a:extLst>
          </p:cNvPr>
          <p:cNvCxnSpPr/>
          <p:nvPr/>
        </p:nvCxnSpPr>
        <p:spPr>
          <a:xfrm flipH="1">
            <a:off x="2274396" y="2847959"/>
            <a:ext cx="1378562" cy="75858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000358-DF8C-4273-9EE7-6881D1A1B4E4}"/>
              </a:ext>
            </a:extLst>
          </p:cNvPr>
          <p:cNvCxnSpPr>
            <a:cxnSpLocks/>
          </p:cNvCxnSpPr>
          <p:nvPr/>
        </p:nvCxnSpPr>
        <p:spPr>
          <a:xfrm>
            <a:off x="4372218" y="3108888"/>
            <a:ext cx="0" cy="548712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EB8DD7-D35C-412C-8246-EABF053D1225}"/>
              </a:ext>
            </a:extLst>
          </p:cNvPr>
          <p:cNvCxnSpPr>
            <a:cxnSpLocks/>
          </p:cNvCxnSpPr>
          <p:nvPr/>
        </p:nvCxnSpPr>
        <p:spPr>
          <a:xfrm>
            <a:off x="4609134" y="3003293"/>
            <a:ext cx="2093372" cy="65430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BFC6DF-B589-41D6-AE73-CCD827072A71}"/>
              </a:ext>
            </a:extLst>
          </p:cNvPr>
          <p:cNvCxnSpPr>
            <a:cxnSpLocks/>
          </p:cNvCxnSpPr>
          <p:nvPr/>
        </p:nvCxnSpPr>
        <p:spPr>
          <a:xfrm>
            <a:off x="4687848" y="2847959"/>
            <a:ext cx="5092055" cy="80964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2C762BA-D4C5-47A4-918E-1C5ED75D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128" y="5455066"/>
            <a:ext cx="1311198" cy="4868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2A16E0E-0419-44CC-80B9-5A61E9600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13" y="5455066"/>
            <a:ext cx="1262063" cy="414338"/>
          </a:xfrm>
          <a:prstGeom prst="rect">
            <a:avLst/>
          </a:prstGeom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72586C5E-2A36-4230-98E0-047BB4A0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54" y="5529943"/>
            <a:ext cx="491326" cy="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0A398E0-8F3E-483E-A561-9226E5831A51}"/>
              </a:ext>
            </a:extLst>
          </p:cNvPr>
          <p:cNvSpPr txBox="1"/>
          <p:nvPr/>
        </p:nvSpPr>
        <p:spPr>
          <a:xfrm>
            <a:off x="9297368" y="5561264"/>
            <a:ext cx="2028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Security &amp; Compliance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071E97-9622-41B2-84F4-C7FCFC56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646" y="5454703"/>
            <a:ext cx="1143000" cy="4143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2DA94FA-5358-45C9-BC82-7A4258141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3186" y="5054653"/>
            <a:ext cx="1171575" cy="40005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DDDA48-810E-409B-BF42-2083004A349C}"/>
              </a:ext>
            </a:extLst>
          </p:cNvPr>
          <p:cNvCxnSpPr>
            <a:cxnSpLocks/>
          </p:cNvCxnSpPr>
          <p:nvPr/>
        </p:nvCxnSpPr>
        <p:spPr>
          <a:xfrm>
            <a:off x="1894475" y="4463469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9B028E-3012-461F-B535-C798800F485E}"/>
              </a:ext>
            </a:extLst>
          </p:cNvPr>
          <p:cNvCxnSpPr>
            <a:cxnSpLocks/>
          </p:cNvCxnSpPr>
          <p:nvPr/>
        </p:nvCxnSpPr>
        <p:spPr>
          <a:xfrm>
            <a:off x="4351912" y="4463469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8F02B2-715A-47BE-AC2D-705D0AF0FDEF}"/>
              </a:ext>
            </a:extLst>
          </p:cNvPr>
          <p:cNvCxnSpPr>
            <a:cxnSpLocks/>
          </p:cNvCxnSpPr>
          <p:nvPr/>
        </p:nvCxnSpPr>
        <p:spPr>
          <a:xfrm>
            <a:off x="7072097" y="4463468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19C634B-64EE-4F6A-AE76-8DBE9064401F}"/>
              </a:ext>
            </a:extLst>
          </p:cNvPr>
          <p:cNvCxnSpPr>
            <a:cxnSpLocks/>
          </p:cNvCxnSpPr>
          <p:nvPr/>
        </p:nvCxnSpPr>
        <p:spPr>
          <a:xfrm>
            <a:off x="9779903" y="4463468"/>
            <a:ext cx="0" cy="63767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A7DD46-361C-4058-9DF3-839CDCA7D761}"/>
              </a:ext>
            </a:extLst>
          </p:cNvPr>
          <p:cNvSpPr txBox="1"/>
          <p:nvPr/>
        </p:nvSpPr>
        <p:spPr>
          <a:xfrm>
            <a:off x="337511" y="4695272"/>
            <a:ext cx="1119596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Appels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F15CB91C-8262-4C88-A8AF-0AB96A2B25C5}"/>
              </a:ext>
            </a:extLst>
          </p:cNvPr>
          <p:cNvSpPr/>
          <p:nvPr/>
        </p:nvSpPr>
        <p:spPr>
          <a:xfrm>
            <a:off x="1287227" y="4499798"/>
            <a:ext cx="287780" cy="867983"/>
          </a:xfrm>
          <a:prstGeom prst="leftBrac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CF1EE-7468-41E2-B78A-C25FB4C2880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4BFBF4B9-603F-4CC1-B077-60F5EE58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20B81910-1350-4C66-A25B-1E8E99CB1D7C}"/>
              </a:ext>
            </a:extLst>
          </p:cNvPr>
          <p:cNvSpPr txBox="1">
            <a:spLocks/>
          </p:cNvSpPr>
          <p:nvPr/>
        </p:nvSpPr>
        <p:spPr>
          <a:xfrm>
            <a:off x="4992646" y="1237604"/>
            <a:ext cx="9144000" cy="307777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Couche </a:t>
            </a:r>
            <a:r>
              <a:rPr kumimoji="0" lang="en-GB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d’abstraction</a:t>
            </a:r>
            <a:r>
              <a:rPr kumimoji="0" lang="en-GB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qui reside sur les sous-modules;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Ecrire</a:t>
            </a:r>
            <a:r>
              <a:rPr kumimoji="0" lang="en-GB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1 configuration pour </a:t>
            </a:r>
            <a:r>
              <a:rPr kumimoji="0" lang="en-GB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toutes</a:t>
            </a:r>
            <a:r>
              <a:rPr kumimoji="0" lang="en-GB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les charges;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C88DA-A2D5-47DE-B721-1CBB39B67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82A324-2915-48AA-8371-CC3AA9FE20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8299" y="1933512"/>
            <a:ext cx="914447" cy="91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5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chemeClr val="tx1"/>
                </a:solidFill>
              </a:rPr>
              <a:t>Demo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307777"/>
          </a:xfrm>
        </p:spPr>
        <p:txBody>
          <a:bodyPr/>
          <a:lstStyle/>
          <a:p>
            <a:r>
              <a:rPr lang="en-CA" dirty="0" err="1">
                <a:solidFill>
                  <a:schemeClr val="tx1"/>
                </a:solidFill>
              </a:rPr>
              <a:t>Automatisation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4934F869-AB27-4128-B655-ED34A3B19F6A}"/>
              </a:ext>
            </a:extLst>
          </p:cNvPr>
          <p:cNvSpPr/>
          <p:nvPr/>
        </p:nvSpPr>
        <p:spPr>
          <a:xfrm>
            <a:off x="4187171" y="1778864"/>
            <a:ext cx="3817657" cy="3291084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Eye" title="Icon of an eyeball">
            <a:extLst>
              <a:ext uri="{FF2B5EF4-FFF2-40B4-BE49-F238E27FC236}">
                <a16:creationId xmlns:a16="http://schemas.microsoft.com/office/drawing/2014/main" id="{DC9DF95E-B56F-46AA-AED9-A1A6E99FCC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65589" y="2613889"/>
            <a:ext cx="1538927" cy="849667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2546FF-7F2A-4C73-A67D-3EBE9384BA72}"/>
              </a:ext>
            </a:extLst>
          </p:cNvPr>
          <p:cNvSpPr txBox="1"/>
          <p:nvPr/>
        </p:nvSpPr>
        <p:spPr>
          <a:xfrm>
            <a:off x="5264330" y="3828160"/>
            <a:ext cx="211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Surveillance</a:t>
            </a:r>
          </a:p>
        </p:txBody>
      </p:sp>
    </p:spTree>
    <p:extLst>
      <p:ext uri="{BB962C8B-B14F-4D97-AF65-F5344CB8AC3E}">
        <p14:creationId xmlns:p14="http://schemas.microsoft.com/office/powerpoint/2010/main" val="236170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BAEADFBC-C597-4FC6-A9AB-7905243A93ED}"/>
              </a:ext>
            </a:extLst>
          </p:cNvPr>
          <p:cNvSpPr/>
          <p:nvPr/>
        </p:nvSpPr>
        <p:spPr>
          <a:xfrm>
            <a:off x="287818" y="94400"/>
            <a:ext cx="1297323" cy="1118382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Eye" title="Icon of an eyeball">
            <a:extLst>
              <a:ext uri="{FF2B5EF4-FFF2-40B4-BE49-F238E27FC236}">
                <a16:creationId xmlns:a16="http://schemas.microsoft.com/office/drawing/2014/main" id="{D254B885-1FA0-4DC8-B8FC-006853659AC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1047" y="422455"/>
            <a:ext cx="791054" cy="436754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43174" y="1595422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77" y="1938550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783" y="1868468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85" y="3147026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889" y="2883302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721" y="2331588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517" y="2699675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678" y="2153516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10" y="2608023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0E0F3EA5-D653-4323-998F-F52BBA45E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55" y="4725934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Stopwatch 33%">
            <a:extLst>
              <a:ext uri="{FF2B5EF4-FFF2-40B4-BE49-F238E27FC236}">
                <a16:creationId xmlns:a16="http://schemas.microsoft.com/office/drawing/2014/main" id="{C4E8EA8F-EC91-43D0-AB96-CCB7E6EC1F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54076" y="5647554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CC81C8-6B99-4BE9-AD69-0D0676687CBA}"/>
              </a:ext>
            </a:extLst>
          </p:cNvPr>
          <p:cNvCxnSpPr>
            <a:cxnSpLocks/>
          </p:cNvCxnSpPr>
          <p:nvPr/>
        </p:nvCxnSpPr>
        <p:spPr>
          <a:xfrm flipH="1" flipV="1">
            <a:off x="5800405" y="3904522"/>
            <a:ext cx="3272" cy="98683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14C778-7A31-434C-9872-A0DBE84ADC48}"/>
              </a:ext>
            </a:extLst>
          </p:cNvPr>
          <p:cNvCxnSpPr>
            <a:cxnSpLocks/>
          </p:cNvCxnSpPr>
          <p:nvPr/>
        </p:nvCxnSpPr>
        <p:spPr>
          <a:xfrm>
            <a:off x="6254076" y="3961827"/>
            <a:ext cx="0" cy="92952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Ringer">
            <a:extLst>
              <a:ext uri="{FF2B5EF4-FFF2-40B4-BE49-F238E27FC236}">
                <a16:creationId xmlns:a16="http://schemas.microsoft.com/office/drawing/2014/main" id="{C4D64B4F-3122-45AD-98A5-DD5BDC0428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84954" y="5494347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389EDF7-101E-4377-A3B2-A800234C8055}"/>
              </a:ext>
            </a:extLst>
          </p:cNvPr>
          <p:cNvSpPr txBox="1"/>
          <p:nvPr/>
        </p:nvSpPr>
        <p:spPr>
          <a:xfrm>
            <a:off x="3694421" y="4203785"/>
            <a:ext cx="1959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derapage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BDF14B-AA58-4558-8F7F-D867FBDCC6DC}"/>
              </a:ext>
            </a:extLst>
          </p:cNvPr>
          <p:cNvCxnSpPr>
            <a:cxnSpLocks/>
          </p:cNvCxnSpPr>
          <p:nvPr/>
        </p:nvCxnSpPr>
        <p:spPr>
          <a:xfrm>
            <a:off x="7114737" y="6047631"/>
            <a:ext cx="309094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4CA0F5-8C86-4BE1-82C9-F7F4CB06D3E2}"/>
              </a:ext>
            </a:extLst>
          </p:cNvPr>
          <p:cNvSpPr txBox="1"/>
          <p:nvPr/>
        </p:nvSpPr>
        <p:spPr>
          <a:xfrm>
            <a:off x="7345537" y="5305216"/>
            <a:ext cx="249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action:</a:t>
            </a:r>
          </a:p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Fixe,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rapporte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alerte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C576BC-1576-488E-8DBD-60D850D8B7BF}"/>
              </a:ext>
            </a:extLst>
          </p:cNvPr>
          <p:cNvSpPr txBox="1"/>
          <p:nvPr/>
        </p:nvSpPr>
        <p:spPr>
          <a:xfrm>
            <a:off x="1713367" y="333712"/>
            <a:ext cx="870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Surveillance –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derapage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5B9DF-8EE6-4AA7-983E-A6333D4D82E7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7099D124-17E2-4E91-B4EE-0DC9877C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5D28E5-CFD6-4E1B-A020-5D7A207CDC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6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307777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Surveillance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2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B8034B4E-27D7-4FDE-A111-B8FD49DA70B0}"/>
              </a:ext>
            </a:extLst>
          </p:cNvPr>
          <p:cNvSpPr/>
          <p:nvPr/>
        </p:nvSpPr>
        <p:spPr>
          <a:xfrm>
            <a:off x="4240796" y="1596470"/>
            <a:ext cx="3817657" cy="3291084"/>
          </a:xfrm>
          <a:prstGeom prst="hexagon">
            <a:avLst/>
          </a:prstGeom>
          <a:gradFill>
            <a:gsLst>
              <a:gs pos="3000">
                <a:srgbClr val="C07B00"/>
              </a:gs>
              <a:gs pos="100000">
                <a:srgbClr val="FFD243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cloud" title="Icon of a cloud">
            <a:extLst>
              <a:ext uri="{FF2B5EF4-FFF2-40B4-BE49-F238E27FC236}">
                <a16:creationId xmlns:a16="http://schemas.microsoft.com/office/drawing/2014/main" id="{6C7AD4DC-C4C3-4C05-8DBF-CD45B9F674CE}"/>
              </a:ext>
            </a:extLst>
          </p:cNvPr>
          <p:cNvSpPr>
            <a:spLocks noChangeAspect="1"/>
          </p:cNvSpPr>
          <p:nvPr/>
        </p:nvSpPr>
        <p:spPr bwMode="auto">
          <a:xfrm>
            <a:off x="5443888" y="2255132"/>
            <a:ext cx="1411472" cy="89924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51976E-391F-4BF6-8CDC-FEEA2C473CFF}"/>
              </a:ext>
            </a:extLst>
          </p:cNvPr>
          <p:cNvSpPr txBox="1"/>
          <p:nvPr/>
        </p:nvSpPr>
        <p:spPr>
          <a:xfrm>
            <a:off x="5375360" y="3520652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11424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21E52-E811-46C5-A4B6-01F144F23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99" y="317109"/>
            <a:ext cx="8794326" cy="693747"/>
          </a:xfrm>
        </p:spPr>
        <p:txBody>
          <a:bodyPr/>
          <a:lstStyle/>
          <a:p>
            <a:r>
              <a:rPr lang="en-US" dirty="0"/>
              <a:t>MICROSOFT 365 VIRTUAL MARATHON 2021 COMMANDITAIRES</a:t>
            </a:r>
          </a:p>
        </p:txBody>
      </p:sp>
      <p:pic>
        <p:nvPicPr>
          <p:cNvPr id="1024" name="Picture Placeholder 1023" descr="Logo&#10;&#10;Description automatically generated">
            <a:extLst>
              <a:ext uri="{FF2B5EF4-FFF2-40B4-BE49-F238E27FC236}">
                <a16:creationId xmlns:a16="http://schemas.microsoft.com/office/drawing/2014/main" id="{7B8EF457-96C5-404F-8CCF-B8A15E53AB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1307" b="-1725"/>
          <a:stretch/>
        </p:blipFill>
        <p:spPr>
          <a:xfrm>
            <a:off x="7990021" y="3401081"/>
            <a:ext cx="3108960" cy="1133475"/>
          </a:xfrm>
        </p:spPr>
      </p:pic>
      <p:pic>
        <p:nvPicPr>
          <p:cNvPr id="1026" name="Picture Placeholder 1025" descr="Text&#10;&#10;Description automatically generated">
            <a:extLst>
              <a:ext uri="{FF2B5EF4-FFF2-40B4-BE49-F238E27FC236}">
                <a16:creationId xmlns:a16="http://schemas.microsoft.com/office/drawing/2014/main" id="{C578950D-5909-4DB0-9DA3-BA040B39A1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4770" b="4770"/>
          <a:stretch>
            <a:fillRect/>
          </a:stretch>
        </p:blipFill>
        <p:spPr>
          <a:xfrm>
            <a:off x="1163012" y="3556339"/>
            <a:ext cx="3108960" cy="822960"/>
          </a:xfrm>
        </p:spPr>
      </p:pic>
      <p:pic>
        <p:nvPicPr>
          <p:cNvPr id="1032" name="Picture Placeholder 103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8FD28C1-DE61-472E-A3B2-212EDCD519D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/>
          <a:srcRect l="-504" r="-1473"/>
          <a:stretch/>
        </p:blipFill>
        <p:spPr>
          <a:xfrm>
            <a:off x="1105862" y="5659712"/>
            <a:ext cx="3108960" cy="674910"/>
          </a:xfrm>
        </p:spPr>
      </p:pic>
      <p:pic>
        <p:nvPicPr>
          <p:cNvPr id="1029" name="Picture Placeholder 1028">
            <a:extLst>
              <a:ext uri="{FF2B5EF4-FFF2-40B4-BE49-F238E27FC236}">
                <a16:creationId xmlns:a16="http://schemas.microsoft.com/office/drawing/2014/main" id="{013E2BC3-16CB-4E77-8B94-373E77A7996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t="8266" b="8266"/>
          <a:stretch>
            <a:fillRect/>
          </a:stretch>
        </p:blipFill>
        <p:spPr>
          <a:xfrm>
            <a:off x="1906638" y="1540115"/>
            <a:ext cx="3108960" cy="822960"/>
          </a:xfrm>
        </p:spPr>
      </p:pic>
      <p:pic>
        <p:nvPicPr>
          <p:cNvPr id="1034" name="Picture Placeholder 103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D42425-5DE2-42F7-850E-50FF8A74481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/>
          <a:srcRect l="174" r="871"/>
          <a:stretch/>
        </p:blipFill>
        <p:spPr>
          <a:xfrm>
            <a:off x="8037646" y="5651132"/>
            <a:ext cx="3379899" cy="683490"/>
          </a:xfr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3FCEC0E3-7045-4E51-A5D7-F91CAEB7C5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25120" y="1284734"/>
            <a:ext cx="2548006" cy="133372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D6B473F-DE42-416E-A885-736D68DA71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9138" y="3177036"/>
            <a:ext cx="1333722" cy="1581564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3666B57-E524-4B9B-B473-B6115855A3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9138" y="5326016"/>
            <a:ext cx="1333722" cy="13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5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834669" y="2027688"/>
            <a:ext cx="4563430" cy="323618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452" y="2592278"/>
            <a:ext cx="670872" cy="42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557" y="2522195"/>
            <a:ext cx="673343" cy="57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160" y="3800754"/>
            <a:ext cx="638172" cy="6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557" y="3545742"/>
            <a:ext cx="940776" cy="54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653" y="3058888"/>
            <a:ext cx="516846" cy="4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099" y="4232836"/>
            <a:ext cx="467895" cy="46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453" y="2807244"/>
            <a:ext cx="544880" cy="53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584" y="3261750"/>
            <a:ext cx="619227" cy="6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901" y="2592278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07713D-6848-4D39-912D-5B57718672A8}"/>
              </a:ext>
            </a:extLst>
          </p:cNvPr>
          <p:cNvCxnSpPr>
            <a:cxnSpLocks/>
          </p:cNvCxnSpPr>
          <p:nvPr/>
        </p:nvCxnSpPr>
        <p:spPr>
          <a:xfrm flipV="1">
            <a:off x="5560039" y="3571363"/>
            <a:ext cx="3745862" cy="4328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1325573" y="550481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Environnements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Microsoft 365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Existants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1426F9-AEB4-4315-8B5C-FCDF9536148E}"/>
              </a:ext>
            </a:extLst>
          </p:cNvPr>
          <p:cNvSpPr txBox="1"/>
          <p:nvPr/>
        </p:nvSpPr>
        <p:spPr>
          <a:xfrm>
            <a:off x="9480852" y="425426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Configuration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0E0EECD3-829D-4274-8C44-0E67E5959897}"/>
              </a:ext>
            </a:extLst>
          </p:cNvPr>
          <p:cNvSpPr/>
          <p:nvPr/>
        </p:nvSpPr>
        <p:spPr>
          <a:xfrm>
            <a:off x="361345" y="105407"/>
            <a:ext cx="1239111" cy="1068199"/>
          </a:xfrm>
          <a:prstGeom prst="hexagon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rgbClr val="FFC000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loud" title="Icon of a cloud">
            <a:extLst>
              <a:ext uri="{FF2B5EF4-FFF2-40B4-BE49-F238E27FC236}">
                <a16:creationId xmlns:a16="http://schemas.microsoft.com/office/drawing/2014/main" id="{9EB24EFB-7EFF-4C4D-B0E9-247A6C2C2A01}"/>
              </a:ext>
            </a:extLst>
          </p:cNvPr>
          <p:cNvSpPr>
            <a:spLocks noChangeAspect="1"/>
          </p:cNvSpPr>
          <p:nvPr/>
        </p:nvSpPr>
        <p:spPr bwMode="auto">
          <a:xfrm>
            <a:off x="646291" y="381447"/>
            <a:ext cx="669217" cy="42635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F2CEC-DA44-4398-AFA4-E29A0F7C67F3}"/>
              </a:ext>
            </a:extLst>
          </p:cNvPr>
          <p:cNvSpPr txBox="1"/>
          <p:nvPr/>
        </p:nvSpPr>
        <p:spPr>
          <a:xfrm>
            <a:off x="6840407" y="3101971"/>
            <a:ext cx="95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41E195-1839-4D63-9011-7C9285AB3C4B}"/>
              </a:ext>
            </a:extLst>
          </p:cNvPr>
          <p:cNvCxnSpPr/>
          <p:nvPr/>
        </p:nvCxnSpPr>
        <p:spPr>
          <a:xfrm>
            <a:off x="980899" y="639504"/>
            <a:ext cx="0" cy="33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05E6EDC-A276-4A35-88B3-CD017BA13F48}"/>
              </a:ext>
            </a:extLst>
          </p:cNvPr>
          <p:cNvSpPr txBox="1"/>
          <p:nvPr/>
        </p:nvSpPr>
        <p:spPr>
          <a:xfrm>
            <a:off x="1776880" y="333712"/>
            <a:ext cx="10391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 –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Obtenir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configuration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existante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16416-470E-4B7A-B8BE-1BEB84C4F3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DF721-48F0-4C40-8452-CBB43DC1F819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BE04EA14-3281-4598-8D36-D9BB08390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47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1DA02-F42A-4528-B396-350AF0D40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5" y="430469"/>
            <a:ext cx="1486499" cy="500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6B544-8F86-4C29-B461-1429A0298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EA47F4-6A75-4C62-BCFF-91E759D86B83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1" name="Picture 10" descr="See the source image">
            <a:extLst>
              <a:ext uri="{FF2B5EF4-FFF2-40B4-BE49-F238E27FC236}">
                <a16:creationId xmlns:a16="http://schemas.microsoft.com/office/drawing/2014/main" id="{002E10CD-9F68-43CB-9196-312486EDF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5A770A-0157-4B06-BFA4-E00A556486AA}"/>
              </a:ext>
            </a:extLst>
          </p:cNvPr>
          <p:cNvSpPr txBox="1"/>
          <p:nvPr/>
        </p:nvSpPr>
        <p:spPr>
          <a:xfrm>
            <a:off x="771957" y="1842756"/>
            <a:ext cx="113863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Expose la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commande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Export-M365DSCConfiguration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  <a:p>
            <a:pPr marL="285750" marR="0" lvl="0" indent="-28575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interface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graphique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pour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choisir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composants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exporter;</a:t>
            </a:r>
          </a:p>
          <a:p>
            <a:pPr marL="285750" marR="0" lvl="0" indent="-28575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 configuration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fichier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.ps1;</a:t>
            </a:r>
          </a:p>
          <a:p>
            <a:pPr marL="285750" marR="0" lvl="0" indent="-28575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Simplement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besoin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fournir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ayant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les droits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administrateurs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sur les charges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selectionnees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70950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14" name="Hexagon 13">
            <a:extLst>
              <a:ext uri="{FF2B5EF4-FFF2-40B4-BE49-F238E27FC236}">
                <a16:creationId xmlns:a16="http://schemas.microsoft.com/office/drawing/2014/main" id="{14B75964-BBB5-47DC-BA95-13A8A2168B31}"/>
              </a:ext>
            </a:extLst>
          </p:cNvPr>
          <p:cNvSpPr/>
          <p:nvPr/>
        </p:nvSpPr>
        <p:spPr>
          <a:xfrm>
            <a:off x="4187171" y="1655261"/>
            <a:ext cx="3817657" cy="3291084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6C440-C31B-46C5-97EE-D1AC114F7376}"/>
              </a:ext>
            </a:extLst>
          </p:cNvPr>
          <p:cNvSpPr txBox="1"/>
          <p:nvPr/>
        </p:nvSpPr>
        <p:spPr>
          <a:xfrm>
            <a:off x="5468475" y="3638224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Rapport</a:t>
            </a:r>
          </a:p>
        </p:txBody>
      </p:sp>
      <p:sp>
        <p:nvSpPr>
          <p:cNvPr id="16" name="CompanyDirectory_EF0D" title="Icon of a directory or logbook">
            <a:extLst>
              <a:ext uri="{FF2B5EF4-FFF2-40B4-BE49-F238E27FC236}">
                <a16:creationId xmlns:a16="http://schemas.microsoft.com/office/drawing/2014/main" id="{E977DC77-7F9A-4C8E-BABC-E230C2D9A42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86965" y="2169497"/>
            <a:ext cx="1018067" cy="1131306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9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23E3407F-4B21-4F28-B4B8-E4788D834029}"/>
              </a:ext>
            </a:extLst>
          </p:cNvPr>
          <p:cNvSpPr/>
          <p:nvPr/>
        </p:nvSpPr>
        <p:spPr>
          <a:xfrm>
            <a:off x="292413" y="94400"/>
            <a:ext cx="1297324" cy="1118383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2E5C8-1AF8-4DFE-8F41-8B8A6C45723F}"/>
              </a:ext>
            </a:extLst>
          </p:cNvPr>
          <p:cNvSpPr txBox="1"/>
          <p:nvPr/>
        </p:nvSpPr>
        <p:spPr>
          <a:xfrm>
            <a:off x="1722557" y="333712"/>
            <a:ext cx="9969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Rapport –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Convertir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configuration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Excel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HTML</a:t>
            </a:r>
          </a:p>
        </p:txBody>
      </p:sp>
      <p:sp>
        <p:nvSpPr>
          <p:cNvPr id="15" name="CompanyDirectory_EF0D" title="Icon of a directory or logbook">
            <a:extLst>
              <a:ext uri="{FF2B5EF4-FFF2-40B4-BE49-F238E27FC236}">
                <a16:creationId xmlns:a16="http://schemas.microsoft.com/office/drawing/2014/main" id="{59603B48-32CB-4F6B-8EB2-AAB12148F7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2769" y="379672"/>
            <a:ext cx="454591" cy="505155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6AEB70F1-3FFE-4774-A306-83C07EBCB803}"/>
              </a:ext>
            </a:extLst>
          </p:cNvPr>
          <p:cNvSpPr/>
          <p:nvPr/>
        </p:nvSpPr>
        <p:spPr>
          <a:xfrm>
            <a:off x="2507968" y="1212783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AD61B087-A594-4C0B-A0E6-D1F626BE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471" y="1555911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ee the source image">
            <a:extLst>
              <a:ext uri="{FF2B5EF4-FFF2-40B4-BE49-F238E27FC236}">
                <a16:creationId xmlns:a16="http://schemas.microsoft.com/office/drawing/2014/main" id="{AAEAA386-6BC9-4B5E-B621-DCDA1D2F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577" y="1485829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2C02E0EB-513F-4901-986D-BF7A99D24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179" y="2764387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B69F43A7-7CF8-4191-A625-355466C9B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683" y="2500663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872E0F17-E68C-44D0-B26C-416A87B8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515" y="1948949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F7667491-7983-4D93-8E42-1BA16ADA1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311" y="2317036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See the source image">
            <a:extLst>
              <a:ext uri="{FF2B5EF4-FFF2-40B4-BE49-F238E27FC236}">
                <a16:creationId xmlns:a16="http://schemas.microsoft.com/office/drawing/2014/main" id="{D21A8E81-546C-490F-87B2-117CEF38A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72" y="1770877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See the source image">
            <a:extLst>
              <a:ext uri="{FF2B5EF4-FFF2-40B4-BE49-F238E27FC236}">
                <a16:creationId xmlns:a16="http://schemas.microsoft.com/office/drawing/2014/main" id="{44F2E7BF-3D13-403A-84F8-08C52520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04" y="2225384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636295-CBCC-434B-9BBD-885FE75140E0}"/>
              </a:ext>
            </a:extLst>
          </p:cNvPr>
          <p:cNvCxnSpPr>
            <a:cxnSpLocks/>
          </p:cNvCxnSpPr>
          <p:nvPr/>
        </p:nvCxnSpPr>
        <p:spPr>
          <a:xfrm>
            <a:off x="4029832" y="3471449"/>
            <a:ext cx="0" cy="102201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34AFAB-0D20-41D3-80A5-5CC746EDF6E4}"/>
              </a:ext>
            </a:extLst>
          </p:cNvPr>
          <p:cNvSpPr txBox="1"/>
          <p:nvPr/>
        </p:nvSpPr>
        <p:spPr>
          <a:xfrm>
            <a:off x="3142461" y="3730493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</a:t>
            </a:r>
          </a:p>
        </p:txBody>
      </p:sp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FA8052EB-6891-4F05-A94A-A6B7A274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83" y="1554886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ee the source image">
            <a:extLst>
              <a:ext uri="{FF2B5EF4-FFF2-40B4-BE49-F238E27FC236}">
                <a16:creationId xmlns:a16="http://schemas.microsoft.com/office/drawing/2014/main" id="{BB20632B-4299-4257-BE27-31276D70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689" y="1484804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8852307-1B3E-4627-AC32-DFE4A9D6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91" y="2763362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86E0CF38-F95C-4E43-A331-21145CEA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795" y="2499638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ee the source image">
            <a:extLst>
              <a:ext uri="{FF2B5EF4-FFF2-40B4-BE49-F238E27FC236}">
                <a16:creationId xmlns:a16="http://schemas.microsoft.com/office/drawing/2014/main" id="{7671EEC7-24ED-405F-AC7D-04BD9C00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627" y="1947924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ee the source image">
            <a:extLst>
              <a:ext uri="{FF2B5EF4-FFF2-40B4-BE49-F238E27FC236}">
                <a16:creationId xmlns:a16="http://schemas.microsoft.com/office/drawing/2014/main" id="{761CAD95-D103-4805-91A3-F8AD817B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3" y="2316011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6A4983CF-571A-42FB-9721-B31BA9E6A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584" y="1769852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E144F428-B608-4BA8-A0A9-4383AB68B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716" y="2224359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DD025CC1-A2D7-42E8-B582-282D3968E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087" y="4427001"/>
            <a:ext cx="1359490" cy="135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04A587B-0248-484B-AC48-7A91FA29F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856" y="3146471"/>
            <a:ext cx="1121784" cy="104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642FA7-BBA5-48D3-A37F-6AE9909290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4236" y="5290056"/>
            <a:ext cx="1444528" cy="1444528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BDEB15-D8A1-4CB8-9EC1-6977D099E7F3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4709577" y="3668119"/>
            <a:ext cx="2493427" cy="143862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54B12-6BFD-4D67-87C8-79277F25A40C}"/>
              </a:ext>
            </a:extLst>
          </p:cNvPr>
          <p:cNvCxnSpPr>
            <a:cxnSpLocks/>
            <a:stCxn id="36" idx="3"/>
            <a:endCxn id="3" idx="1"/>
          </p:cNvCxnSpPr>
          <p:nvPr/>
        </p:nvCxnSpPr>
        <p:spPr>
          <a:xfrm>
            <a:off x="4709577" y="5106746"/>
            <a:ext cx="2434659" cy="90557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F88FF9-2031-43C9-935E-8810A3793D84}"/>
              </a:ext>
            </a:extLst>
          </p:cNvPr>
          <p:cNvSpPr txBox="1"/>
          <p:nvPr/>
        </p:nvSpPr>
        <p:spPr>
          <a:xfrm>
            <a:off x="5556658" y="4829069"/>
            <a:ext cx="283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des rapports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72571A-D93D-4320-9E60-041FE470F8F6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E9347D3D-7AC2-436E-BE89-F6443836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9C74D-89FA-4BCB-B39E-E2E6EF0E74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5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Rapport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2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7">
            <a:extLst>
              <a:ext uri="{FF2B5EF4-FFF2-40B4-BE49-F238E27FC236}">
                <a16:creationId xmlns:a16="http://schemas.microsoft.com/office/drawing/2014/main" id="{529A9C1F-BC36-4BD0-87D4-31414C60693F}"/>
              </a:ext>
            </a:extLst>
          </p:cNvPr>
          <p:cNvSpPr/>
          <p:nvPr/>
        </p:nvSpPr>
        <p:spPr>
          <a:xfrm>
            <a:off x="4098816" y="1729284"/>
            <a:ext cx="3817658" cy="3291084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loud" title="Icon of a cloud">
            <a:extLst>
              <a:ext uri="{FF2B5EF4-FFF2-40B4-BE49-F238E27FC236}">
                <a16:creationId xmlns:a16="http://schemas.microsoft.com/office/drawing/2014/main" id="{D34BD32B-FD75-4ADD-BD26-781499B9695A}"/>
              </a:ext>
            </a:extLst>
          </p:cNvPr>
          <p:cNvSpPr>
            <a:spLocks noChangeAspect="1"/>
          </p:cNvSpPr>
          <p:nvPr/>
        </p:nvSpPr>
        <p:spPr bwMode="auto">
          <a:xfrm>
            <a:off x="5301909" y="2420820"/>
            <a:ext cx="1411472" cy="89924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52E3B6-E736-4EA6-AE3D-1838BDF935C1}"/>
              </a:ext>
            </a:extLst>
          </p:cNvPr>
          <p:cNvSpPr txBox="1"/>
          <p:nvPr/>
        </p:nvSpPr>
        <p:spPr>
          <a:xfrm>
            <a:off x="4928358" y="3719214"/>
            <a:ext cx="2412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Synchronisation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12" name="cloud" title="Icon of a cloud">
            <a:extLst>
              <a:ext uri="{FF2B5EF4-FFF2-40B4-BE49-F238E27FC236}">
                <a16:creationId xmlns:a16="http://schemas.microsoft.com/office/drawing/2014/main" id="{ADE7800F-DAEF-4951-92BE-7AE5933DA804}"/>
              </a:ext>
            </a:extLst>
          </p:cNvPr>
          <p:cNvSpPr>
            <a:spLocks noChangeAspect="1"/>
          </p:cNvSpPr>
          <p:nvPr/>
        </p:nvSpPr>
        <p:spPr bwMode="auto">
          <a:xfrm>
            <a:off x="5683622" y="2599805"/>
            <a:ext cx="1216487" cy="775021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row_11" title="Icon of a circle made of two curved arrows">
            <a:extLst>
              <a:ext uri="{FF2B5EF4-FFF2-40B4-BE49-F238E27FC236}">
                <a16:creationId xmlns:a16="http://schemas.microsoft.com/office/drawing/2014/main" id="{54151864-83D3-49BF-B6A5-7564231393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04176" y="3145490"/>
            <a:ext cx="209205" cy="20195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5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1301075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78" y="1895592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684" y="1825510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86" y="3104068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90" y="2840344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22" y="2288630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18" y="2656717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79" y="2110558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11" y="2565065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287" y="4886099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2319693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Tenant A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D8A6F560-0535-49EF-AD57-666D5E5C7837}"/>
              </a:ext>
            </a:extLst>
          </p:cNvPr>
          <p:cNvSpPr/>
          <p:nvPr/>
        </p:nvSpPr>
        <p:spPr>
          <a:xfrm>
            <a:off x="7088093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F014F-0D9D-4365-9A03-7FDA3D7018F8}"/>
              </a:ext>
            </a:extLst>
          </p:cNvPr>
          <p:cNvSpPr txBox="1"/>
          <p:nvPr/>
        </p:nvSpPr>
        <p:spPr>
          <a:xfrm>
            <a:off x="8106711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Tenant 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1D3A7F-2D30-4414-87C9-D2AF65038C82}"/>
              </a:ext>
            </a:extLst>
          </p:cNvPr>
          <p:cNvCxnSpPr>
            <a:cxnSpLocks/>
          </p:cNvCxnSpPr>
          <p:nvPr/>
        </p:nvCxnSpPr>
        <p:spPr>
          <a:xfrm>
            <a:off x="3863716" y="3592247"/>
            <a:ext cx="1195579" cy="12938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89DFE1-E480-4307-8741-F69AB8A5F961}"/>
              </a:ext>
            </a:extLst>
          </p:cNvPr>
          <p:cNvSpPr txBox="1"/>
          <p:nvPr/>
        </p:nvSpPr>
        <p:spPr>
          <a:xfrm>
            <a:off x="4521653" y="389951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B8C673-26D2-4F6A-B129-749628BD46C1}"/>
              </a:ext>
            </a:extLst>
          </p:cNvPr>
          <p:cNvCxnSpPr>
            <a:cxnSpLocks/>
          </p:cNvCxnSpPr>
          <p:nvPr/>
        </p:nvCxnSpPr>
        <p:spPr>
          <a:xfrm flipV="1">
            <a:off x="5985213" y="3639189"/>
            <a:ext cx="1219523" cy="124691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F6E79F7-719C-4F6A-805D-BF124423C972}"/>
              </a:ext>
            </a:extLst>
          </p:cNvPr>
          <p:cNvSpPr txBox="1"/>
          <p:nvPr/>
        </p:nvSpPr>
        <p:spPr>
          <a:xfrm>
            <a:off x="6392219" y="4445143"/>
            <a:ext cx="166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Automatisation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182ED2D8-4B8F-4378-A2DB-98CFFD6A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690" y="1894567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0E98FFD4-0917-4E18-A7E8-265307B0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796" y="1824485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D4EABDA7-55FC-4B0B-8426-8BA89F0F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8" y="3103043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F9D422E9-5DA5-4368-8A77-E4556F7C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902" y="2839319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CAE9498A-EED8-4A9F-856D-B100F915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34" y="2287605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ee the source image">
            <a:extLst>
              <a:ext uri="{FF2B5EF4-FFF2-40B4-BE49-F238E27FC236}">
                <a16:creationId xmlns:a16="http://schemas.microsoft.com/office/drawing/2014/main" id="{B2DC2400-DC09-4ABB-B249-52DC3858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530" y="2655692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See the source image">
            <a:extLst>
              <a:ext uri="{FF2B5EF4-FFF2-40B4-BE49-F238E27FC236}">
                <a16:creationId xmlns:a16="http://schemas.microsoft.com/office/drawing/2014/main" id="{D139272A-308A-48FB-827C-BBC8B2BCD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691" y="2109533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C5EF7385-2C84-4F45-A4BD-2174264C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823" y="2564040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AB78746D-7BB6-446F-AE9B-DAB19C1FB427}"/>
              </a:ext>
            </a:extLst>
          </p:cNvPr>
          <p:cNvSpPr/>
          <p:nvPr/>
        </p:nvSpPr>
        <p:spPr>
          <a:xfrm>
            <a:off x="345709" y="100166"/>
            <a:ext cx="1277913" cy="1101649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B02B7-D0B6-4DAB-9236-893A67C3DCBF}"/>
              </a:ext>
            </a:extLst>
          </p:cNvPr>
          <p:cNvSpPr txBox="1"/>
          <p:nvPr/>
        </p:nvSpPr>
        <p:spPr>
          <a:xfrm>
            <a:off x="1768506" y="333712"/>
            <a:ext cx="899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Synchronisation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Garder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plusieurs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tenants synchro</a:t>
            </a:r>
          </a:p>
        </p:txBody>
      </p:sp>
      <p:sp>
        <p:nvSpPr>
          <p:cNvPr id="8" name="cloud" title="Icon of a cloud">
            <a:extLst>
              <a:ext uri="{FF2B5EF4-FFF2-40B4-BE49-F238E27FC236}">
                <a16:creationId xmlns:a16="http://schemas.microsoft.com/office/drawing/2014/main" id="{5292AC87-F759-4050-96F4-F4B05C581D87}"/>
              </a:ext>
            </a:extLst>
          </p:cNvPr>
          <p:cNvSpPr>
            <a:spLocks noChangeAspect="1"/>
          </p:cNvSpPr>
          <p:nvPr/>
        </p:nvSpPr>
        <p:spPr bwMode="auto">
          <a:xfrm>
            <a:off x="705988" y="46301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loud" title="Icon of a cloud">
            <a:extLst>
              <a:ext uri="{FF2B5EF4-FFF2-40B4-BE49-F238E27FC236}">
                <a16:creationId xmlns:a16="http://schemas.microsoft.com/office/drawing/2014/main" id="{8C6B9F3D-66DE-4D07-9BBA-6523E9F96232}"/>
              </a:ext>
            </a:extLst>
          </p:cNvPr>
          <p:cNvSpPr>
            <a:spLocks noChangeAspect="1"/>
          </p:cNvSpPr>
          <p:nvPr/>
        </p:nvSpPr>
        <p:spPr bwMode="auto">
          <a:xfrm>
            <a:off x="850066" y="52995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row_11" title="Icon of a circle made of two curved arrows">
            <a:extLst>
              <a:ext uri="{FF2B5EF4-FFF2-40B4-BE49-F238E27FC236}">
                <a16:creationId xmlns:a16="http://schemas.microsoft.com/office/drawing/2014/main" id="{6D3079CB-98B8-4F5E-97E6-C1B9279808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6523" y="685094"/>
            <a:ext cx="116637" cy="11259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A418D-CB43-4F08-92A8-323E3A09637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5" name="Picture 44" descr="See the source image">
            <a:extLst>
              <a:ext uri="{FF2B5EF4-FFF2-40B4-BE49-F238E27FC236}">
                <a16:creationId xmlns:a16="http://schemas.microsoft.com/office/drawing/2014/main" id="{D38FCA26-6AB4-4C51-AEF8-53B2DDF1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5FD54AC-51C0-4C31-B385-EB83274E63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0478" y="2211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2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1301075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78" y="1895592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684" y="1825510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86" y="3104068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90" y="2840344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22" y="2288630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18" y="2656717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79" y="2110558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11" y="2565065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287" y="4886099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2319693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Tenant A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D8A6F560-0535-49EF-AD57-666D5E5C7837}"/>
              </a:ext>
            </a:extLst>
          </p:cNvPr>
          <p:cNvSpPr/>
          <p:nvPr/>
        </p:nvSpPr>
        <p:spPr>
          <a:xfrm>
            <a:off x="7088093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F014F-0D9D-4365-9A03-7FDA3D7018F8}"/>
              </a:ext>
            </a:extLst>
          </p:cNvPr>
          <p:cNvSpPr txBox="1"/>
          <p:nvPr/>
        </p:nvSpPr>
        <p:spPr>
          <a:xfrm>
            <a:off x="8106711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Tenant 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1D3A7F-2D30-4414-87C9-D2AF65038C82}"/>
              </a:ext>
            </a:extLst>
          </p:cNvPr>
          <p:cNvCxnSpPr>
            <a:cxnSpLocks/>
          </p:cNvCxnSpPr>
          <p:nvPr/>
        </p:nvCxnSpPr>
        <p:spPr>
          <a:xfrm>
            <a:off x="3863716" y="3592247"/>
            <a:ext cx="1195579" cy="12938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B8C673-26D2-4F6A-B129-749628BD46C1}"/>
              </a:ext>
            </a:extLst>
          </p:cNvPr>
          <p:cNvCxnSpPr>
            <a:cxnSpLocks/>
          </p:cNvCxnSpPr>
          <p:nvPr/>
        </p:nvCxnSpPr>
        <p:spPr>
          <a:xfrm flipV="1">
            <a:off x="5985213" y="3639189"/>
            <a:ext cx="1219523" cy="124691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182ED2D8-4B8F-4378-A2DB-98CFFD6A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388" y="1812523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0E98FFD4-0917-4E18-A7E8-265307B0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94" y="1742441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D4EABDA7-55FC-4B0B-8426-8BA89F0F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096" y="3020999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F9D422E9-5DA5-4368-8A77-E4556F7C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600" y="2757275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CAE9498A-EED8-4A9F-856D-B100F915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432" y="2205561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ee the source image">
            <a:extLst>
              <a:ext uri="{FF2B5EF4-FFF2-40B4-BE49-F238E27FC236}">
                <a16:creationId xmlns:a16="http://schemas.microsoft.com/office/drawing/2014/main" id="{B2DC2400-DC09-4ABB-B249-52DC3858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228" y="2573648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See the source image">
            <a:extLst>
              <a:ext uri="{FF2B5EF4-FFF2-40B4-BE49-F238E27FC236}">
                <a16:creationId xmlns:a16="http://schemas.microsoft.com/office/drawing/2014/main" id="{D139272A-308A-48FB-827C-BBC8B2BCD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389" y="2027489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C5EF7385-2C84-4F45-A4BD-2174264C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521" y="2481996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3A1C0BB2-3F97-4D4F-89E8-98D6CA9629F6}"/>
              </a:ext>
            </a:extLst>
          </p:cNvPr>
          <p:cNvSpPr/>
          <p:nvPr/>
        </p:nvSpPr>
        <p:spPr>
          <a:xfrm>
            <a:off x="345709" y="100166"/>
            <a:ext cx="1277913" cy="1101649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9BF3E2-7D0D-4459-AB04-96FAFBB06B14}"/>
              </a:ext>
            </a:extLst>
          </p:cNvPr>
          <p:cNvSpPr txBox="1"/>
          <p:nvPr/>
        </p:nvSpPr>
        <p:spPr>
          <a:xfrm>
            <a:off x="1768506" y="333712"/>
            <a:ext cx="899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Synchronisation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Garder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plusieurs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tenants synchro</a:t>
            </a:r>
          </a:p>
        </p:txBody>
      </p:sp>
      <p:sp>
        <p:nvSpPr>
          <p:cNvPr id="22" name="cloud" title="Icon of a cloud">
            <a:extLst>
              <a:ext uri="{FF2B5EF4-FFF2-40B4-BE49-F238E27FC236}">
                <a16:creationId xmlns:a16="http://schemas.microsoft.com/office/drawing/2014/main" id="{529A4F92-83ED-4FDE-A9D5-26E504F8C3DF}"/>
              </a:ext>
            </a:extLst>
          </p:cNvPr>
          <p:cNvSpPr>
            <a:spLocks noChangeAspect="1"/>
          </p:cNvSpPr>
          <p:nvPr/>
        </p:nvSpPr>
        <p:spPr bwMode="auto">
          <a:xfrm>
            <a:off x="705988" y="46301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loud" title="Icon of a cloud">
            <a:extLst>
              <a:ext uri="{FF2B5EF4-FFF2-40B4-BE49-F238E27FC236}">
                <a16:creationId xmlns:a16="http://schemas.microsoft.com/office/drawing/2014/main" id="{1415E9AE-83E3-42E6-9229-2DFE86CF200A}"/>
              </a:ext>
            </a:extLst>
          </p:cNvPr>
          <p:cNvSpPr>
            <a:spLocks noChangeAspect="1"/>
          </p:cNvSpPr>
          <p:nvPr/>
        </p:nvSpPr>
        <p:spPr bwMode="auto">
          <a:xfrm>
            <a:off x="850066" y="52995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rrow_11" title="Icon of a circle made of two curved arrows">
            <a:extLst>
              <a:ext uri="{FF2B5EF4-FFF2-40B4-BE49-F238E27FC236}">
                <a16:creationId xmlns:a16="http://schemas.microsoft.com/office/drawing/2014/main" id="{BC88F8B8-1027-46FB-99A7-01CAF1D37F1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6523" y="685094"/>
            <a:ext cx="116637" cy="11259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05323-FC68-4E7E-96B1-8F1F96C7E136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64068328-B5D8-46FA-8B79-ED2491E85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03458-762C-4AE2-9E06-B1440855F8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40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Synchronization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5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72F0F5-20E2-4AB6-AB61-BDB63A8D04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 anchorCtr="0"/>
          <a:lstStyle/>
          <a:p>
            <a:r>
              <a:rPr lang="en-US" b="0" dirty="0"/>
              <a:t>Ex-MVP, Auteur, </a:t>
            </a:r>
            <a:r>
              <a:rPr lang="en-US" b="0" dirty="0" err="1"/>
              <a:t>Blogueur</a:t>
            </a:r>
            <a:r>
              <a:rPr lang="en-US" b="0" dirty="0"/>
              <a:t>, Conferencier	</a:t>
            </a:r>
          </a:p>
          <a:p>
            <a:r>
              <a:rPr lang="en-US" b="0" dirty="0"/>
              <a:t>Gatineau, Quebec</a:t>
            </a:r>
            <a:endParaRPr lang="en-US" dirty="0"/>
          </a:p>
          <a:p>
            <a:r>
              <a:rPr lang="en-US" dirty="0" err="1"/>
              <a:t>Gestionnaire</a:t>
            </a:r>
            <a:r>
              <a:rPr lang="en-US" dirty="0"/>
              <a:t> Principal – Microsoft365DSC</a:t>
            </a:r>
            <a:endParaRPr lang="en-US" b="0" dirty="0"/>
          </a:p>
          <a:p>
            <a:r>
              <a:rPr lang="en-US" dirty="0"/>
              <a:t>https://NikCharlebois.com</a:t>
            </a:r>
            <a:endParaRPr lang="en-US" b="0" dirty="0"/>
          </a:p>
        </p:txBody>
      </p:sp>
      <p:pic>
        <p:nvPicPr>
          <p:cNvPr id="6" name="Picture 5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89F7DB0F-D532-44CA-ADD5-6A18F2E40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3998">
            <a:off x="10631959" y="3992420"/>
            <a:ext cx="969266" cy="996698"/>
          </a:xfrm>
          <a:prstGeom prst="rect">
            <a:avLst/>
          </a:prstGeom>
        </p:spPr>
      </p:pic>
      <p:sp>
        <p:nvSpPr>
          <p:cNvPr id="19" name="Title 6">
            <a:extLst>
              <a:ext uri="{FF2B5EF4-FFF2-40B4-BE49-F238E27FC236}">
                <a16:creationId xmlns:a16="http://schemas.microsoft.com/office/drawing/2014/main" id="{01F1C72D-8659-47B0-A3FC-441DD0E95259}"/>
              </a:ext>
            </a:extLst>
          </p:cNvPr>
          <p:cNvSpPr txBox="1">
            <a:spLocks/>
          </p:cNvSpPr>
          <p:nvPr/>
        </p:nvSpPr>
        <p:spPr>
          <a:xfrm>
            <a:off x="549698" y="933154"/>
            <a:ext cx="6579477" cy="693747"/>
          </a:xfrm>
          <a:prstGeom prst="rect">
            <a:avLst/>
          </a:prstGeom>
        </p:spPr>
        <p:txBody>
          <a:bodyPr anchor="ctr"/>
          <a:lstStyle>
            <a:lvl1pPr algn="l" defTabSz="6859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cap="none" spc="-75" baseline="0">
                <a:ln w="3175">
                  <a:noFill/>
                </a:ln>
                <a:solidFill>
                  <a:srgbClr val="5D3D88"/>
                </a:solidFill>
                <a:effectLst/>
                <a:latin typeface="FenomenSans-Light" panose="00000400000000000000" pitchFamily="50" charset="0"/>
                <a:ea typeface="+mn-ea"/>
                <a:cs typeface="Arial" charset="0"/>
              </a:defRPr>
            </a:lvl1pPr>
          </a:lstStyle>
          <a:p>
            <a:pPr marL="0" marR="0" lvl="0" indent="0" algn="l" defTabSz="6859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75" normalizeH="0" baseline="0" noProof="0" dirty="0" err="1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Gestionnaire</a:t>
            </a:r>
            <a:r>
              <a:rPr kumimoji="0" lang="en-US" sz="1600" b="0" i="0" u="none" strike="noStrike" kern="1200" cap="none" spc="-75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de </a:t>
            </a:r>
            <a:r>
              <a:rPr kumimoji="0" lang="en-US" sz="1600" b="0" i="0" u="none" strike="noStrike" kern="1200" cap="none" spc="-75" normalizeH="0" baseline="0" noProof="0" dirty="0" err="1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Programmes</a:t>
            </a:r>
            <a:r>
              <a:rPr kumimoji="0" lang="en-US" sz="1600" b="0" i="0" u="none" strike="noStrike" kern="1200" cap="none" spc="-75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Senior – Microsoft Graph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0924A73-53FE-42A7-926D-997E70A837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1272" b="1272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96A1003-31AD-4628-8E1B-7E09BDF5C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Nik Charlebois</a:t>
            </a:r>
          </a:p>
        </p:txBody>
      </p:sp>
    </p:spTree>
    <p:extLst>
      <p:ext uri="{BB962C8B-B14F-4D97-AF65-F5344CB8AC3E}">
        <p14:creationId xmlns:p14="http://schemas.microsoft.com/office/powerpoint/2010/main" val="2361054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50A0771A-0F03-4021-8847-308CE2CAE280}"/>
              </a:ext>
            </a:extLst>
          </p:cNvPr>
          <p:cNvSpPr/>
          <p:nvPr/>
        </p:nvSpPr>
        <p:spPr>
          <a:xfrm>
            <a:off x="4225152" y="1544981"/>
            <a:ext cx="3817656" cy="3291083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rackers_EADF_bidi" title="Icon of a clipboard with a checklist on it">
            <a:extLst>
              <a:ext uri="{FF2B5EF4-FFF2-40B4-BE49-F238E27FC236}">
                <a16:creationId xmlns:a16="http://schemas.microsoft.com/office/drawing/2014/main" id="{83FDA904-1296-455E-AA0F-E87BA48842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74333" y="2084417"/>
            <a:ext cx="876511" cy="119516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C0CF5-5378-4E3E-9D14-1FDC292859FF}"/>
              </a:ext>
            </a:extLst>
          </p:cNvPr>
          <p:cNvSpPr txBox="1"/>
          <p:nvPr/>
        </p:nvSpPr>
        <p:spPr>
          <a:xfrm>
            <a:off x="5547477" y="3339791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17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1423813" y="289031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316" y="323343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422" y="316335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24" y="444191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528" y="417819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360" y="362647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156" y="399456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317" y="344840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449" y="390291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8C91A1B3-959F-4125-97CD-A61B4D869F86}"/>
              </a:ext>
            </a:extLst>
          </p:cNvPr>
          <p:cNvGrpSpPr/>
          <p:nvPr/>
        </p:nvGrpSpPr>
        <p:grpSpPr>
          <a:xfrm>
            <a:off x="7915947" y="795846"/>
            <a:ext cx="1834937" cy="1965757"/>
            <a:chOff x="7817756" y="814257"/>
            <a:chExt cx="1834937" cy="196575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C8702D7-BE44-48A4-BD2E-9C6AD034F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562" y="814257"/>
              <a:ext cx="1345326" cy="134532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F66FE50-DF9B-4219-B16B-97A458E8A42A}"/>
                </a:ext>
              </a:extLst>
            </p:cNvPr>
            <p:cNvSpPr txBox="1"/>
            <p:nvPr/>
          </p:nvSpPr>
          <p:spPr>
            <a:xfrm>
              <a:off x="7817756" y="2133683"/>
              <a:ext cx="1834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M365DSC Blueprints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</p:cNvCxnSpPr>
          <p:nvPr/>
        </p:nvCxnSpPr>
        <p:spPr>
          <a:xfrm flipH="1">
            <a:off x="4756107" y="1896306"/>
            <a:ext cx="3246427" cy="148716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371D5B9-5BFB-49C5-B92D-A2DB1457E6ED}"/>
              </a:ext>
            </a:extLst>
          </p:cNvPr>
          <p:cNvSpPr txBox="1"/>
          <p:nvPr/>
        </p:nvSpPr>
        <p:spPr>
          <a:xfrm rot="20163293">
            <a:off x="4678727" y="1792106"/>
            <a:ext cx="2865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un tenant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un configuration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approuvee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289DCAE8-0F6E-40FE-91E8-A0B1F717E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619" y="3585164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3C0E5A-D4A0-42C8-A8D3-DD325CC52462}"/>
              </a:ext>
            </a:extLst>
          </p:cNvPr>
          <p:cNvCxnSpPr>
            <a:cxnSpLocks/>
          </p:cNvCxnSpPr>
          <p:nvPr/>
        </p:nvCxnSpPr>
        <p:spPr>
          <a:xfrm flipV="1">
            <a:off x="4916060" y="2141173"/>
            <a:ext cx="3196939" cy="146126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2E630F5-78BF-4990-988A-D50B7F5C3829}"/>
              </a:ext>
            </a:extLst>
          </p:cNvPr>
          <p:cNvSpPr txBox="1"/>
          <p:nvPr/>
        </p:nvSpPr>
        <p:spPr>
          <a:xfrm>
            <a:off x="7296118" y="5420101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Rapport de differences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4CF7DD-67B9-43AE-B638-88045A9C4FD3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8833416" y="2761603"/>
            <a:ext cx="0" cy="6868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exagon 1">
            <a:extLst>
              <a:ext uri="{FF2B5EF4-FFF2-40B4-BE49-F238E27FC236}">
                <a16:creationId xmlns:a16="http://schemas.microsoft.com/office/drawing/2014/main" id="{49381BE8-5537-41FE-A6CB-AE1E021FBBE6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rackers_EADF_bidi" title="Icon of a clipboard with a checklist on it">
            <a:extLst>
              <a:ext uri="{FF2B5EF4-FFF2-40B4-BE49-F238E27FC236}">
                <a16:creationId xmlns:a16="http://schemas.microsoft.com/office/drawing/2014/main" id="{11295E40-321F-4278-8088-0775D821B97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55BAF-C767-4EEE-93AB-5AE60B5DCDB2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Blueprint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96A87-C5E9-428E-8BD8-4B22D8A0117E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1" name="Picture 10" descr="See the source image">
            <a:extLst>
              <a:ext uri="{FF2B5EF4-FFF2-40B4-BE49-F238E27FC236}">
                <a16:creationId xmlns:a16="http://schemas.microsoft.com/office/drawing/2014/main" id="{E6052814-718D-4CAD-96C9-50EAE016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18236-0BEC-41CD-94E7-ADBA3337ED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6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1206099" y="136631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602" y="170943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8" y="163935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10" y="291791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14" y="265419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646" y="210247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442" y="247056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03" y="192440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735" y="237891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" idx="0"/>
          </p:cNvCxnSpPr>
          <p:nvPr/>
        </p:nvCxnSpPr>
        <p:spPr>
          <a:xfrm>
            <a:off x="2798604" y="3622572"/>
            <a:ext cx="19264" cy="114559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289DCAE8-0F6E-40FE-91E8-A0B1F717E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935" y="2797128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E630F5-78BF-4990-988A-D50B7F5C3829}"/>
              </a:ext>
            </a:extLst>
          </p:cNvPr>
          <p:cNvSpPr txBox="1"/>
          <p:nvPr/>
        </p:nvSpPr>
        <p:spPr>
          <a:xfrm>
            <a:off x="5103997" y="2351329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Rapport de differences</a:t>
            </a:r>
          </a:p>
        </p:txBody>
      </p:sp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7E0645D0-ED7B-42BB-A62A-B30CDA642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73" y="4768170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2354845" y="986092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Tenant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2AE61F-BC95-4C87-A5E4-724CA6E63572}"/>
              </a:ext>
            </a:extLst>
          </p:cNvPr>
          <p:cNvSpPr txBox="1"/>
          <p:nvPr/>
        </p:nvSpPr>
        <p:spPr>
          <a:xfrm>
            <a:off x="6035169" y="6224986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Comparer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05586969-61F7-42E5-AA61-11B4970692A4}"/>
              </a:ext>
            </a:extLst>
          </p:cNvPr>
          <p:cNvSpPr/>
          <p:nvPr/>
        </p:nvSpPr>
        <p:spPr>
          <a:xfrm>
            <a:off x="8927792" y="140307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" descr="See the source image">
            <a:extLst>
              <a:ext uri="{FF2B5EF4-FFF2-40B4-BE49-F238E27FC236}">
                <a16:creationId xmlns:a16="http://schemas.microsoft.com/office/drawing/2014/main" id="{E2BF3AA4-CB69-4C7A-8C2C-3F76101FE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95" y="174619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ee the source image">
            <a:extLst>
              <a:ext uri="{FF2B5EF4-FFF2-40B4-BE49-F238E27FC236}">
                <a16:creationId xmlns:a16="http://schemas.microsoft.com/office/drawing/2014/main" id="{04FC1C22-D963-47AC-BB2B-46E910F77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401" y="167611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B0538E0-ADA1-4672-983E-C85897B2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003" y="295467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ee the source image">
            <a:extLst>
              <a:ext uri="{FF2B5EF4-FFF2-40B4-BE49-F238E27FC236}">
                <a16:creationId xmlns:a16="http://schemas.microsoft.com/office/drawing/2014/main" id="{DD551963-9E3F-457C-AE3C-F003B6D3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507" y="269095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ee the source image">
            <a:extLst>
              <a:ext uri="{FF2B5EF4-FFF2-40B4-BE49-F238E27FC236}">
                <a16:creationId xmlns:a16="http://schemas.microsoft.com/office/drawing/2014/main" id="{70EC0194-D003-496D-B9AD-8F86246E7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339" y="213923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BE553C21-73E4-4FF9-814B-4A7D070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135" y="250732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7CC0B2CE-6AE7-4E73-B826-F1995949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296" y="196116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See the source image">
            <a:extLst>
              <a:ext uri="{FF2B5EF4-FFF2-40B4-BE49-F238E27FC236}">
                <a16:creationId xmlns:a16="http://schemas.microsoft.com/office/drawing/2014/main" id="{F4F70790-A21C-4B21-A42C-5AD30733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428" y="241567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692293-D8FA-4166-AFB7-68BE4FFB71C3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10533662" y="3661737"/>
            <a:ext cx="10996" cy="114319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See the source image">
            <a:extLst>
              <a:ext uri="{FF2B5EF4-FFF2-40B4-BE49-F238E27FC236}">
                <a16:creationId xmlns:a16="http://schemas.microsoft.com/office/drawing/2014/main" id="{3D30DDF9-7919-4FBA-B1CF-3B52EE7F5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767" y="4804930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92BDF2-7DC6-43E5-8FF7-D733FE31EBEB}"/>
              </a:ext>
            </a:extLst>
          </p:cNvPr>
          <p:cNvSpPr txBox="1"/>
          <p:nvPr/>
        </p:nvSpPr>
        <p:spPr>
          <a:xfrm>
            <a:off x="10076538" y="1004472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Tenant 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97B0E0-F522-4F24-B736-3DBD09F677ED}"/>
              </a:ext>
            </a:extLst>
          </p:cNvPr>
          <p:cNvSpPr txBox="1"/>
          <p:nvPr/>
        </p:nvSpPr>
        <p:spPr>
          <a:xfrm>
            <a:off x="9622440" y="395107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8CE0D6D-753D-4BCE-ACE3-F244496CD064}"/>
              </a:ext>
            </a:extLst>
          </p:cNvPr>
          <p:cNvCxnSpPr>
            <a:cxnSpLocks/>
          </p:cNvCxnSpPr>
          <p:nvPr/>
        </p:nvCxnSpPr>
        <p:spPr>
          <a:xfrm>
            <a:off x="3555646" y="5803453"/>
            <a:ext cx="2256997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D53714-9220-48BB-A87D-4B127152916C}"/>
              </a:ext>
            </a:extLst>
          </p:cNvPr>
          <p:cNvCxnSpPr>
            <a:cxnSpLocks/>
          </p:cNvCxnSpPr>
          <p:nvPr/>
        </p:nvCxnSpPr>
        <p:spPr>
          <a:xfrm flipH="1">
            <a:off x="7351961" y="5803453"/>
            <a:ext cx="2417371" cy="918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EFF9460-CBA6-4ECF-92A2-D93D01E441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2643" y="5134317"/>
            <a:ext cx="1338272" cy="133827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2053147" y="406671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B226D8-F088-412B-A5E8-AC1CAAB02EA6}"/>
              </a:ext>
            </a:extLst>
          </p:cNvPr>
          <p:cNvCxnSpPr>
            <a:cxnSpLocks/>
            <a:stCxn id="16" idx="0"/>
            <a:endCxn id="11266" idx="2"/>
          </p:cNvCxnSpPr>
          <p:nvPr/>
        </p:nvCxnSpPr>
        <p:spPr>
          <a:xfrm flipH="1" flipV="1">
            <a:off x="6477404" y="4632065"/>
            <a:ext cx="4375" cy="5022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367F9E4-E267-4BDE-8E89-12BA59C4BEB4}"/>
              </a:ext>
            </a:extLst>
          </p:cNvPr>
          <p:cNvSpPr txBox="1"/>
          <p:nvPr/>
        </p:nvSpPr>
        <p:spPr>
          <a:xfrm>
            <a:off x="6536966" y="4708532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2916740E-E09B-49D3-8B30-8C3D8B9A682A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rackers_EADF_bidi" title="Icon of a clipboard with a checklist on it">
            <a:extLst>
              <a:ext uri="{FF2B5EF4-FFF2-40B4-BE49-F238E27FC236}">
                <a16:creationId xmlns:a16="http://schemas.microsoft.com/office/drawing/2014/main" id="{F3CADB5E-AAF3-4AE4-869B-B874D26133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C0D48-25E4-4D3A-8F1B-61CC75F9F336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Comparer deux tenants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FAFDE-6472-44AB-A329-1E73013BD126}"/>
              </a:ext>
            </a:extLst>
          </p:cNvPr>
          <p:cNvSpPr txBox="1"/>
          <p:nvPr/>
        </p:nvSpPr>
        <p:spPr>
          <a:xfrm>
            <a:off x="10186205" y="6440429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2" name="Picture 11" descr="See the source image">
            <a:extLst>
              <a:ext uri="{FF2B5EF4-FFF2-40B4-BE49-F238E27FC236}">
                <a16:creationId xmlns:a16="http://schemas.microsoft.com/office/drawing/2014/main" id="{C67B2BBC-53C8-4BF0-BBFF-94767888E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977" y="6440429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C022F8-13DF-446B-958C-8C2E00D654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3087" y="486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9" grpId="0"/>
      <p:bldP spid="44" grpId="0"/>
      <p:bldP spid="5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15348" y="1466600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851" y="1809728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57" y="1739646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59" y="3018204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63" y="2754480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95" y="2202766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91" y="2570853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52" y="2024694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984" y="2479201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" idx="0"/>
          </p:cNvCxnSpPr>
          <p:nvPr/>
        </p:nvCxnSpPr>
        <p:spPr>
          <a:xfrm>
            <a:off x="6007853" y="3722861"/>
            <a:ext cx="19264" cy="114559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5564094" y="108638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Avril 2020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5262396" y="4166999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5162222" y="486845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24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Avril 2020</a:t>
              </a:r>
            </a:p>
          </p:txBody>
        </p:sp>
      </p:grpSp>
      <p:sp>
        <p:nvSpPr>
          <p:cNvPr id="5" name="Hexagon 4">
            <a:extLst>
              <a:ext uri="{FF2B5EF4-FFF2-40B4-BE49-F238E27FC236}">
                <a16:creationId xmlns:a16="http://schemas.microsoft.com/office/drawing/2014/main" id="{8E834A42-ADB0-466E-A47B-51807E7196DC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ackers_EADF_bidi" title="Icon of a clipboard with a checklist on it">
            <a:extLst>
              <a:ext uri="{FF2B5EF4-FFF2-40B4-BE49-F238E27FC236}">
                <a16:creationId xmlns:a16="http://schemas.microsoft.com/office/drawing/2014/main" id="{1AC6C71F-5F77-4220-A252-FE5B0C57DE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DF30-7B10-40E1-BB8B-A6DE1438EB65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Deux Export dans le temps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8C39D8-40FF-4209-B77F-948ACCA27282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6" name="Picture 15" descr="See the source image">
            <a:extLst>
              <a:ext uri="{FF2B5EF4-FFF2-40B4-BE49-F238E27FC236}">
                <a16:creationId xmlns:a16="http://schemas.microsoft.com/office/drawing/2014/main" id="{5AD73F05-F76F-4FB7-9CCD-291770D3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5509CE-2DDA-4AB0-98F8-685AB953B0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15348" y="1466600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851" y="1809728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57" y="1739646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59" y="3018204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63" y="2754480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95" y="2202766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91" y="2570853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52" y="2024694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984" y="2479201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4" idx="0"/>
          </p:cNvCxnSpPr>
          <p:nvPr/>
        </p:nvCxnSpPr>
        <p:spPr>
          <a:xfrm flipH="1">
            <a:off x="6007852" y="3722861"/>
            <a:ext cx="1" cy="107163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5564094" y="108638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 2020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4999353" y="4131654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935104" y="479449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24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Avril 2020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345B51-A43F-451C-902F-EC80E1711E06}"/>
              </a:ext>
            </a:extLst>
          </p:cNvPr>
          <p:cNvGrpSpPr/>
          <p:nvPr/>
        </p:nvGrpSpPr>
        <p:grpSpPr>
          <a:xfrm>
            <a:off x="5142957" y="4794498"/>
            <a:ext cx="1729789" cy="1729789"/>
            <a:chOff x="5162222" y="4868459"/>
            <a:chExt cx="1729789" cy="1729789"/>
          </a:xfrm>
        </p:grpSpPr>
        <p:pic>
          <p:nvPicPr>
            <p:cNvPr id="24" name="Picture 2" descr="See the source image">
              <a:extLst>
                <a:ext uri="{FF2B5EF4-FFF2-40B4-BE49-F238E27FC236}">
                  <a16:creationId xmlns:a16="http://schemas.microsoft.com/office/drawing/2014/main" id="{76DFEF91-814B-402C-B85F-687F7D8F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F8222-9C71-4899-ADC5-6B8921FB2B99}"/>
                </a:ext>
              </a:extLst>
            </p:cNvPr>
            <p:cNvSpPr txBox="1"/>
            <p:nvPr/>
          </p:nvSpPr>
          <p:spPr>
            <a:xfrm>
              <a:off x="5484456" y="6082235"/>
              <a:ext cx="106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Mai 2020</a:t>
              </a:r>
            </a:p>
          </p:txBody>
        </p:sp>
      </p:grpSp>
      <p:sp>
        <p:nvSpPr>
          <p:cNvPr id="5" name="Hexagon 4">
            <a:extLst>
              <a:ext uri="{FF2B5EF4-FFF2-40B4-BE49-F238E27FC236}">
                <a16:creationId xmlns:a16="http://schemas.microsoft.com/office/drawing/2014/main" id="{3D520698-26BC-4195-AD59-67C3B62191AA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rackers_EADF_bidi" title="Icon of a clipboard with a checklist on it">
            <a:extLst>
              <a:ext uri="{FF2B5EF4-FFF2-40B4-BE49-F238E27FC236}">
                <a16:creationId xmlns:a16="http://schemas.microsoft.com/office/drawing/2014/main" id="{ED52FD87-40D2-4D24-A2E9-097456974F5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A8B9E5-C646-4E5A-B832-F8602E47B089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Deux Export dans le temps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8337A-3CE1-43EF-868C-D85B6A0DC8E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7" name="Picture 16" descr="See the source image">
            <a:extLst>
              <a:ext uri="{FF2B5EF4-FFF2-40B4-BE49-F238E27FC236}">
                <a16:creationId xmlns:a16="http://schemas.microsoft.com/office/drawing/2014/main" id="{4FDB203D-C4D4-423B-8099-5BA6AF9D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25DF-7DB7-4539-A50E-876465BDE3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5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agon 13">
            <a:extLst>
              <a:ext uri="{FF2B5EF4-FFF2-40B4-BE49-F238E27FC236}">
                <a16:creationId xmlns:a16="http://schemas.microsoft.com/office/drawing/2014/main" id="{E2C791E2-1C40-476C-B137-748621A2C6D9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rackers_EADF_bidi" title="Icon of a clipboard with a checklist on it">
            <a:extLst>
              <a:ext uri="{FF2B5EF4-FFF2-40B4-BE49-F238E27FC236}">
                <a16:creationId xmlns:a16="http://schemas.microsoft.com/office/drawing/2014/main" id="{88D78935-6307-424D-A9E5-7ACCE5D0E4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CAAA4-E584-4FBE-AA14-91AE162FC1BC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Deux Export dans le temps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935104" y="479449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24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Avril 2020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345B51-A43F-451C-902F-EC80E1711E06}"/>
              </a:ext>
            </a:extLst>
          </p:cNvPr>
          <p:cNvGrpSpPr/>
          <p:nvPr/>
        </p:nvGrpSpPr>
        <p:grpSpPr>
          <a:xfrm>
            <a:off x="9119122" y="4794499"/>
            <a:ext cx="1729789" cy="1729789"/>
            <a:chOff x="5162222" y="4868459"/>
            <a:chExt cx="1729789" cy="1729789"/>
          </a:xfrm>
        </p:grpSpPr>
        <p:pic>
          <p:nvPicPr>
            <p:cNvPr id="24" name="Picture 2" descr="See the source image">
              <a:extLst>
                <a:ext uri="{FF2B5EF4-FFF2-40B4-BE49-F238E27FC236}">
                  <a16:creationId xmlns:a16="http://schemas.microsoft.com/office/drawing/2014/main" id="{76DFEF91-814B-402C-B85F-687F7D8F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F8222-9C71-4899-ADC5-6B8921FB2B99}"/>
                </a:ext>
              </a:extLst>
            </p:cNvPr>
            <p:cNvSpPr txBox="1"/>
            <p:nvPr/>
          </p:nvSpPr>
          <p:spPr>
            <a:xfrm>
              <a:off x="5484456" y="6082235"/>
              <a:ext cx="106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Mai 2020</a:t>
              </a:r>
            </a:p>
          </p:txBody>
        </p:sp>
      </p:grpSp>
      <p:pic>
        <p:nvPicPr>
          <p:cNvPr id="23" name="Picture 2" descr="See the source image">
            <a:extLst>
              <a:ext uri="{FF2B5EF4-FFF2-40B4-BE49-F238E27FC236}">
                <a16:creationId xmlns:a16="http://schemas.microsoft.com/office/drawing/2014/main" id="{B6A1BDDF-208F-4997-A77B-AC3420F1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33" y="2613801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07FCCA-0F7F-4432-A0CD-E7FBE1223928}"/>
              </a:ext>
            </a:extLst>
          </p:cNvPr>
          <p:cNvSpPr txBox="1"/>
          <p:nvPr/>
        </p:nvSpPr>
        <p:spPr>
          <a:xfrm>
            <a:off x="4467295" y="2168002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Rapport de differences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21BA31-D57D-4042-BF14-DB1D2F487235}"/>
              </a:ext>
            </a:extLst>
          </p:cNvPr>
          <p:cNvSpPr txBox="1"/>
          <p:nvPr/>
        </p:nvSpPr>
        <p:spPr>
          <a:xfrm>
            <a:off x="5426460" y="6168533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05ED7A-62DD-4D51-BC56-1835A37F9724}"/>
              </a:ext>
            </a:extLst>
          </p:cNvPr>
          <p:cNvCxnSpPr>
            <a:cxnSpLocks/>
          </p:cNvCxnSpPr>
          <p:nvPr/>
        </p:nvCxnSpPr>
        <p:spPr>
          <a:xfrm>
            <a:off x="2558655" y="5796041"/>
            <a:ext cx="254534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077863-7A91-435A-8E80-4F8AE9F7BAE4}"/>
              </a:ext>
            </a:extLst>
          </p:cNvPr>
          <p:cNvCxnSpPr>
            <a:cxnSpLocks/>
          </p:cNvCxnSpPr>
          <p:nvPr/>
        </p:nvCxnSpPr>
        <p:spPr>
          <a:xfrm flipH="1">
            <a:off x="6761249" y="5779187"/>
            <a:ext cx="2417371" cy="918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A734A3DB-4710-4681-A959-E01AD4A92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34" y="5077864"/>
            <a:ext cx="1338272" cy="13382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0CB4DD-0014-48D8-8744-BB0D96A2ED62}"/>
              </a:ext>
            </a:extLst>
          </p:cNvPr>
          <p:cNvSpPr txBox="1"/>
          <p:nvPr/>
        </p:nvSpPr>
        <p:spPr>
          <a:xfrm>
            <a:off x="5900264" y="4697701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7307AC-EA33-45C9-82F3-19BA270E348F}"/>
              </a:ext>
            </a:extLst>
          </p:cNvPr>
          <p:cNvCxnSpPr>
            <a:cxnSpLocks/>
          </p:cNvCxnSpPr>
          <p:nvPr/>
        </p:nvCxnSpPr>
        <p:spPr>
          <a:xfrm flipV="1">
            <a:off x="5840701" y="4488222"/>
            <a:ext cx="1" cy="78828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D2AB66-534C-4965-9F91-DBD97C64B015}"/>
              </a:ext>
            </a:extLst>
          </p:cNvPr>
          <p:cNvSpPr txBox="1"/>
          <p:nvPr/>
        </p:nvSpPr>
        <p:spPr>
          <a:xfrm>
            <a:off x="10173274" y="640539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1DD17BB3-D6C1-45AF-8CAC-850E403CD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400800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9B020-5580-4E70-A834-BF83208AD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9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5BBB-EEB9-4AB2-9C2B-2DE69943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Nouveautes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8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21D0B-0B33-421A-917E-8AB3F9BEF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err="1"/>
              <a:t>Ajout</a:t>
            </a:r>
            <a:r>
              <a:rPr lang="en-US" sz="2000" dirty="0"/>
              <a:t> de </a:t>
            </a:r>
            <a:r>
              <a:rPr lang="en-US" sz="2000" dirty="0" err="1"/>
              <a:t>DSCParser</a:t>
            </a:r>
            <a:r>
              <a:rPr lang="en-US" sz="2000" dirty="0"/>
              <a:t> </a:t>
            </a:r>
            <a:r>
              <a:rPr lang="en-US" sz="2000" dirty="0" err="1"/>
              <a:t>comme</a:t>
            </a:r>
            <a:r>
              <a:rPr lang="en-US" sz="2000" dirty="0"/>
              <a:t> dependance du </a:t>
            </a:r>
            <a:r>
              <a:rPr lang="en-US" sz="2000" dirty="0" err="1"/>
              <a:t>projet</a:t>
            </a:r>
            <a:r>
              <a:rPr lang="en-US" sz="2000" dirty="0"/>
              <a:t>;</a:t>
            </a:r>
          </a:p>
          <a:p>
            <a:pPr lvl="1"/>
            <a:r>
              <a:rPr lang="en-US" sz="2000" dirty="0" err="1"/>
              <a:t>DSCParser</a:t>
            </a:r>
            <a:r>
              <a:rPr lang="en-US" sz="2000" dirty="0"/>
              <a:t>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dirty="0" err="1"/>
              <a:t>autre</a:t>
            </a:r>
            <a:r>
              <a:rPr lang="en-US" sz="2000" dirty="0"/>
              <a:t> solution Open-Source </a:t>
            </a:r>
            <a:r>
              <a:rPr lang="en-US" sz="2000" dirty="0" err="1"/>
              <a:t>geree</a:t>
            </a:r>
            <a:r>
              <a:rPr lang="en-US" sz="2000" dirty="0"/>
              <a:t> par note </a:t>
            </a:r>
            <a:r>
              <a:rPr lang="en-US" sz="2000" dirty="0" err="1"/>
              <a:t>equipe</a:t>
            </a:r>
            <a:r>
              <a:rPr lang="en-US" sz="2000" dirty="0"/>
              <a:t>;</a:t>
            </a:r>
          </a:p>
          <a:p>
            <a:r>
              <a:rPr lang="en-US" sz="2000" dirty="0"/>
              <a:t>Aide a </a:t>
            </a:r>
            <a:r>
              <a:rPr lang="en-US" sz="2000" dirty="0" err="1"/>
              <a:t>ameliorer</a:t>
            </a:r>
            <a:r>
              <a:rPr lang="en-US" sz="2000" dirty="0"/>
              <a:t> et a </a:t>
            </a:r>
            <a:r>
              <a:rPr lang="en-US" sz="2000" dirty="0" err="1"/>
              <a:t>accelerer</a:t>
            </a:r>
            <a:r>
              <a:rPr lang="en-US" sz="2000" dirty="0"/>
              <a:t> les </a:t>
            </a:r>
            <a:r>
              <a:rPr lang="en-US" sz="2000" dirty="0" err="1"/>
              <a:t>comparaisons</a:t>
            </a:r>
            <a:r>
              <a:rPr lang="en-US" sz="2000" dirty="0"/>
              <a:t> de derives;</a:t>
            </a:r>
          </a:p>
          <a:p>
            <a:r>
              <a:rPr lang="en-US" sz="2000" dirty="0" err="1"/>
              <a:t>Peut</a:t>
            </a:r>
            <a:r>
              <a:rPr lang="en-US" sz="2000" dirty="0"/>
              <a:t> </a:t>
            </a:r>
            <a:r>
              <a:rPr lang="en-US" sz="2000" dirty="0" err="1"/>
              <a:t>etre</a:t>
            </a:r>
            <a:r>
              <a:rPr lang="en-US" sz="2000" dirty="0"/>
              <a:t> </a:t>
            </a:r>
            <a:r>
              <a:rPr lang="en-US" sz="2000" dirty="0" err="1"/>
              <a:t>utilise</a:t>
            </a:r>
            <a:r>
              <a:rPr lang="en-US" sz="2000" dirty="0"/>
              <a:t> pour </a:t>
            </a:r>
            <a:r>
              <a:rPr lang="en-US" sz="2000" dirty="0" err="1"/>
              <a:t>serialiser</a:t>
            </a:r>
            <a:r>
              <a:rPr lang="en-US" sz="2000" dirty="0"/>
              <a:t> et questioner les configurations </a:t>
            </a:r>
            <a:r>
              <a:rPr lang="en-US" sz="2000" dirty="0" err="1"/>
              <a:t>exportees</a:t>
            </a:r>
            <a:r>
              <a:rPr lang="en-US" sz="2000" dirty="0"/>
              <a:t>;</a:t>
            </a:r>
          </a:p>
          <a:p>
            <a:pPr lvl="1"/>
            <a:r>
              <a:rPr lang="en-US" sz="2000" dirty="0" err="1"/>
              <a:t>Ouvre</a:t>
            </a:r>
            <a:r>
              <a:rPr lang="en-US" sz="2000" dirty="0"/>
              <a:t> la </a:t>
            </a:r>
            <a:r>
              <a:rPr lang="en-US" sz="2000" dirty="0" err="1"/>
              <a:t>porte</a:t>
            </a:r>
            <a:r>
              <a:rPr lang="en-US" sz="2000" dirty="0"/>
              <a:t> a de nouveaux scenarios </a:t>
            </a:r>
            <a:r>
              <a:rPr lang="en-US" sz="2000" dirty="0" err="1"/>
              <a:t>d’entreprise</a:t>
            </a:r>
            <a:r>
              <a:rPr lang="en-US" sz="2000" dirty="0"/>
              <a:t> </a:t>
            </a:r>
            <a:r>
              <a:rPr lang="en-US" sz="2000" dirty="0" err="1"/>
              <a:t>libres</a:t>
            </a:r>
            <a:r>
              <a:rPr lang="en-US" sz="2000" dirty="0"/>
              <a:t> a </a:t>
            </a:r>
            <a:r>
              <a:rPr lang="en-US" sz="2000" dirty="0" err="1"/>
              <a:t>vous</a:t>
            </a:r>
            <a:r>
              <a:rPr lang="en-US" sz="2000" dirty="0"/>
              <a:t> de </a:t>
            </a:r>
            <a:r>
              <a:rPr lang="en-US" sz="2000" dirty="0" err="1"/>
              <a:t>decouvrir</a:t>
            </a:r>
            <a:r>
              <a:rPr lang="en-US" sz="2000" dirty="0"/>
              <a:t> et </a:t>
            </a:r>
            <a:r>
              <a:rPr lang="en-US" sz="2000" dirty="0" err="1"/>
              <a:t>d’imaginer</a:t>
            </a:r>
            <a:r>
              <a:rPr lang="en-US" sz="2000" dirty="0"/>
              <a:t>;</a:t>
            </a:r>
            <a:endParaRPr lang="en-US" sz="22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D547-A35D-4B1B-AE37-3426306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Nouvelle dependance sur </a:t>
            </a:r>
            <a:r>
              <a:rPr lang="en-US" dirty="0" err="1"/>
              <a:t>DSCParser</a:t>
            </a:r>
            <a:r>
              <a:rPr lang="en-US" dirty="0"/>
              <a:t> – Mai 2020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121D60-8AA4-4107-B773-4A3AB2527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604" y="4172238"/>
            <a:ext cx="1605822" cy="13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131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21D0B-0B33-421A-917E-8AB3F9BEF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Support des Plans, </a:t>
            </a:r>
            <a:r>
              <a:rPr lang="en-US" sz="2000" dirty="0" err="1"/>
              <a:t>Sceaux</a:t>
            </a:r>
            <a:r>
              <a:rPr lang="en-US" sz="2000" dirty="0"/>
              <a:t> et Taches</a:t>
            </a:r>
          </a:p>
          <a:p>
            <a:r>
              <a:rPr lang="en-US" sz="2000" dirty="0" err="1"/>
              <a:t>Utilisation</a:t>
            </a:r>
            <a:r>
              <a:rPr lang="en-US" sz="2000" dirty="0"/>
              <a:t> du Microsoft Graph sous le capot;</a:t>
            </a:r>
          </a:p>
          <a:p>
            <a:pPr lvl="1"/>
            <a:r>
              <a:rPr lang="en-US" sz="2000" dirty="0"/>
              <a:t>Exige des permissions </a:t>
            </a:r>
            <a:r>
              <a:rPr lang="en-US" sz="2000" dirty="0" err="1"/>
              <a:t>deleguees</a:t>
            </a:r>
            <a:endParaRPr lang="en-US" sz="2000" dirty="0"/>
          </a:p>
          <a:p>
            <a:r>
              <a:rPr lang="en-US" sz="2000" dirty="0"/>
              <a:t>Non </a:t>
            </a:r>
            <a:r>
              <a:rPr lang="en-US" sz="2000" dirty="0" err="1"/>
              <a:t>recommande</a:t>
            </a:r>
            <a:r>
              <a:rPr lang="en-US" sz="2000" dirty="0"/>
              <a:t> pour la surveillance;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D547-A35D-4B1B-AE37-3426306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pour Planner – </a:t>
            </a:r>
            <a:r>
              <a:rPr lang="en-US" dirty="0" err="1"/>
              <a:t>Juin</a:t>
            </a:r>
            <a:r>
              <a:rPr lang="en-US" dirty="0"/>
              <a:t> 2020</a:t>
            </a: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A909649F-90B5-415E-8132-438004B5F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774" y="3758690"/>
            <a:ext cx="3085865" cy="178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81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21D0B-0B33-421A-917E-8AB3F9BEF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err="1"/>
              <a:t>Fourni</a:t>
            </a:r>
            <a:r>
              <a:rPr lang="en-US" sz="2000" dirty="0"/>
              <a:t> des instructions </a:t>
            </a:r>
            <a:r>
              <a:rPr lang="en-US" sz="2000" dirty="0" err="1"/>
              <a:t>etapes</a:t>
            </a:r>
            <a:r>
              <a:rPr lang="en-US" sz="2000" dirty="0"/>
              <a:t> par </a:t>
            </a:r>
            <a:r>
              <a:rPr lang="en-US" sz="2000" dirty="0" err="1"/>
              <a:t>etapes</a:t>
            </a:r>
            <a:r>
              <a:rPr lang="en-US" sz="2000" dirty="0"/>
              <a:t> sur comment </a:t>
            </a:r>
            <a:r>
              <a:rPr lang="en-US" sz="2000" dirty="0" err="1"/>
              <a:t>integrer</a:t>
            </a:r>
            <a:r>
              <a:rPr lang="en-US" sz="2000" dirty="0"/>
              <a:t> M365DSC a </a:t>
            </a:r>
            <a:r>
              <a:rPr lang="en-US" sz="2000" dirty="0" err="1"/>
              <a:t>vos</a:t>
            </a:r>
            <a:r>
              <a:rPr lang="en-US" sz="2000" dirty="0"/>
              <a:t> </a:t>
            </a:r>
            <a:r>
              <a:rPr lang="en-US" sz="2000" dirty="0" err="1"/>
              <a:t>projets</a:t>
            </a:r>
            <a:r>
              <a:rPr lang="en-US" sz="2000" dirty="0"/>
              <a:t> DevOPS;</a:t>
            </a:r>
          </a:p>
          <a:p>
            <a:r>
              <a:rPr lang="en-US" sz="2000" dirty="0" err="1"/>
              <a:t>Heberge</a:t>
            </a:r>
            <a:r>
              <a:rPr lang="en-US" sz="2000" dirty="0"/>
              <a:t> dans la section Resources du site Microsoft365DSC;</a:t>
            </a:r>
          </a:p>
          <a:p>
            <a:r>
              <a:rPr lang="en-US" sz="2000" dirty="0"/>
              <a:t>Document ‘vivant’ qui se fait </a:t>
            </a:r>
            <a:r>
              <a:rPr lang="en-US" sz="2000" dirty="0" err="1"/>
              <a:t>mettre</a:t>
            </a:r>
            <a:r>
              <a:rPr lang="en-US" sz="2000" dirty="0"/>
              <a:t> a jour </a:t>
            </a:r>
            <a:r>
              <a:rPr lang="en-US" sz="2000" dirty="0" err="1"/>
              <a:t>regulierement</a:t>
            </a:r>
            <a:r>
              <a:rPr lang="en-US" sz="2000" dirty="0"/>
              <a:t>;</a:t>
            </a:r>
          </a:p>
          <a:p>
            <a:r>
              <a:rPr lang="en-US" sz="2000" dirty="0"/>
              <a:t>Mise a jour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cours</a:t>
            </a:r>
            <a:r>
              <a:rPr lang="en-US" sz="2000" dirty="0"/>
              <a:t> pour les </a:t>
            </a:r>
            <a:r>
              <a:rPr lang="en-US" sz="2000" dirty="0" err="1"/>
              <a:t>etapes</a:t>
            </a:r>
            <a:r>
              <a:rPr lang="en-US" sz="2000" dirty="0"/>
              <a:t> pour GitHub;</a:t>
            </a:r>
            <a:endParaRPr lang="en-US" sz="22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D547-A35D-4B1B-AE37-3426306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Article DevOPS – </a:t>
            </a:r>
            <a:r>
              <a:rPr lang="en-US" dirty="0" err="1"/>
              <a:t>Juillet</a:t>
            </a:r>
            <a:r>
              <a:rPr lang="en-US" dirty="0"/>
              <a:t> 2020</a:t>
            </a: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086DD10A-D418-4032-8908-230FBC33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298" y="4095467"/>
            <a:ext cx="1514810" cy="151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356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5206B6-EFED-44A5-B490-C48E533A06A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ORDRE DU JOUR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E1DFC-CF96-400F-B823-2BD142092A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20000"/>
              <a:buFont typeface="Wingdings" panose="05000000000000000000" pitchFamily="2" charset="2"/>
              <a:buChar char="§"/>
              <a:tabLst>
                <a:tab pos="1709738" algn="l"/>
              </a:tabLst>
            </a:pPr>
            <a:r>
              <a:rPr lang="en-US" sz="2400" dirty="0" err="1">
                <a:solidFill>
                  <a:schemeClr val="tx1">
                    <a:lumMod val="50000"/>
                  </a:schemeClr>
                </a:solidFill>
              </a:rPr>
              <a:t>Survol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de Microsoft365DSC</a:t>
            </a:r>
          </a:p>
          <a:p>
            <a:pPr>
              <a:buSzPct val="120000"/>
              <a:buFont typeface="Wingdings" panose="05000000000000000000" pitchFamily="2" charset="2"/>
              <a:buChar char="§"/>
              <a:tabLst>
                <a:tab pos="1709738" algn="l"/>
              </a:tabLst>
            </a:pPr>
            <a:r>
              <a:rPr lang="en-US" sz="2400" dirty="0" err="1">
                <a:solidFill>
                  <a:schemeClr val="tx1">
                    <a:lumMod val="50000"/>
                  </a:schemeClr>
                </a:solidFill>
              </a:rPr>
              <a:t>Nouveautes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buSzPct val="120000"/>
              <a:buFont typeface="Wingdings" panose="05000000000000000000" pitchFamily="2" charset="2"/>
              <a:buChar char="§"/>
              <a:tabLst>
                <a:tab pos="1709738" algn="l"/>
              </a:tabLst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</a:rPr>
              <a:t>venir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buSzPct val="120000"/>
              <a:buFont typeface="Wingdings" panose="05000000000000000000" pitchFamily="2" charset="2"/>
              <a:buChar char="§"/>
              <a:tabLst>
                <a:tab pos="1709738" algn="l"/>
              </a:tabLst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Q&amp;R</a:t>
            </a:r>
          </a:p>
        </p:txBody>
      </p:sp>
    </p:spTree>
    <p:extLst>
      <p:ext uri="{BB962C8B-B14F-4D97-AF65-F5344CB8AC3E}">
        <p14:creationId xmlns:p14="http://schemas.microsoft.com/office/powerpoint/2010/main" val="377479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21D0B-0B33-421A-917E-8AB3F9BEF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699" y="765754"/>
            <a:ext cx="10906515" cy="3889356"/>
          </a:xfrm>
        </p:spPr>
        <p:txBody>
          <a:bodyPr/>
          <a:lstStyle/>
          <a:p>
            <a:r>
              <a:rPr lang="en-US" sz="2000" dirty="0" err="1"/>
              <a:t>Possibilite</a:t>
            </a:r>
            <a:r>
              <a:rPr lang="en-US" sz="2000" dirty="0"/>
              <a:t> </a:t>
            </a:r>
            <a:r>
              <a:rPr lang="en-US" sz="2000" dirty="0" err="1"/>
              <a:t>d’assigner</a:t>
            </a:r>
            <a:r>
              <a:rPr lang="en-US" sz="2000" dirty="0"/>
              <a:t> des </a:t>
            </a:r>
            <a:r>
              <a:rPr lang="en-US" sz="2000" dirty="0" err="1"/>
              <a:t>niveaux</a:t>
            </a:r>
            <a:r>
              <a:rPr lang="en-US" sz="2000" dirty="0"/>
              <a:t> de </a:t>
            </a:r>
            <a:r>
              <a:rPr lang="en-US" sz="2000" dirty="0" err="1"/>
              <a:t>severite</a:t>
            </a:r>
            <a:r>
              <a:rPr lang="en-US" sz="2000" dirty="0"/>
              <a:t> au differences;</a:t>
            </a:r>
          </a:p>
          <a:p>
            <a:r>
              <a:rPr lang="en-US" sz="2000" dirty="0" err="1"/>
              <a:t>Possibilite</a:t>
            </a:r>
            <a:r>
              <a:rPr lang="en-US" sz="2000" dirty="0"/>
              <a:t> </a:t>
            </a:r>
            <a:r>
              <a:rPr lang="en-US" sz="2000" dirty="0" err="1"/>
              <a:t>d’ajouter</a:t>
            </a:r>
            <a:r>
              <a:rPr lang="en-US" sz="2000" dirty="0"/>
              <a:t> des messages </a:t>
            </a:r>
            <a:r>
              <a:rPr lang="en-US" sz="2000" dirty="0" err="1"/>
              <a:t>personalises</a:t>
            </a:r>
            <a:r>
              <a:rPr lang="en-US" sz="2000" dirty="0"/>
              <a:t> et des liens </a:t>
            </a:r>
            <a:r>
              <a:rPr lang="en-US" sz="2000" dirty="0" err="1"/>
              <a:t>vers</a:t>
            </a:r>
            <a:r>
              <a:rPr lang="en-US" sz="2000" dirty="0"/>
              <a:t> de la documentation;</a:t>
            </a:r>
          </a:p>
          <a:p>
            <a:r>
              <a:rPr lang="en-US" sz="2000" dirty="0"/>
              <a:t>Support pour des </a:t>
            </a:r>
            <a:r>
              <a:rPr lang="en-US" sz="2000" dirty="0" err="1"/>
              <a:t>entetes</a:t>
            </a:r>
            <a:r>
              <a:rPr lang="en-US" sz="2000" dirty="0"/>
              <a:t> HTML </a:t>
            </a:r>
            <a:r>
              <a:rPr lang="en-US" sz="2000" dirty="0" err="1"/>
              <a:t>personalisees</a:t>
            </a:r>
            <a:r>
              <a:rPr lang="en-US" sz="2000" dirty="0"/>
              <a:t>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D547-A35D-4B1B-AE37-3426306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Blueprints </a:t>
            </a:r>
            <a:r>
              <a:rPr lang="en-US" dirty="0" err="1"/>
              <a:t>Avances</a:t>
            </a:r>
            <a:r>
              <a:rPr lang="en-US" dirty="0"/>
              <a:t> – August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8C64F-ECEC-4BDD-ABE3-63049C6B9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136" y="2776354"/>
            <a:ext cx="6010227" cy="24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63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21D0B-0B33-421A-917E-8AB3F9BEF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err="1"/>
              <a:t>Utilisation</a:t>
            </a:r>
            <a:r>
              <a:rPr lang="en-US" sz="2000" dirty="0"/>
              <a:t> du Microsoft Graph sous le capot;</a:t>
            </a:r>
          </a:p>
          <a:p>
            <a:r>
              <a:rPr lang="en-US" sz="2000" dirty="0"/>
              <a:t>Nouveau </a:t>
            </a:r>
            <a:r>
              <a:rPr lang="en-US" sz="2000" dirty="0" err="1"/>
              <a:t>gestionnaire</a:t>
            </a:r>
            <a:r>
              <a:rPr lang="en-US" sz="2000" dirty="0"/>
              <a:t> </a:t>
            </a:r>
            <a:r>
              <a:rPr lang="en-US" sz="2000" dirty="0" err="1"/>
              <a:t>assigne</a:t>
            </a:r>
            <a:r>
              <a:rPr lang="en-US" sz="2000" dirty="0"/>
              <a:t> de la </a:t>
            </a:r>
            <a:r>
              <a:rPr lang="en-US" sz="2000" dirty="0" err="1"/>
              <a:t>communaute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Avril 2021 pour </a:t>
            </a:r>
            <a:r>
              <a:rPr lang="en-US" sz="2000" dirty="0" err="1"/>
              <a:t>accelerer</a:t>
            </a:r>
            <a:r>
              <a:rPr lang="en-US" sz="2000" dirty="0"/>
              <a:t> le </a:t>
            </a:r>
            <a:r>
              <a:rPr lang="en-US" sz="2000" dirty="0" err="1"/>
              <a:t>developpement</a:t>
            </a:r>
            <a:r>
              <a:rPr lang="en-US" sz="2000" dirty="0"/>
              <a:t>;</a:t>
            </a:r>
          </a:p>
          <a:p>
            <a:r>
              <a:rPr lang="en-US" sz="2000" dirty="0"/>
              <a:t>A la recherche de retraction pour les items a addresser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priorite</a:t>
            </a:r>
            <a:r>
              <a:rPr lang="en-US" sz="2000" dirty="0"/>
              <a:t>;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D547-A35D-4B1B-AE37-3426306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pour Intune – </a:t>
            </a:r>
            <a:r>
              <a:rPr lang="en-US" dirty="0" err="1"/>
              <a:t>Novembre</a:t>
            </a:r>
            <a:r>
              <a:rPr lang="en-US" dirty="0"/>
              <a:t> 2020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8872DA12-1274-4C12-BE09-F6769DFAB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183" y="4050926"/>
            <a:ext cx="1086153" cy="108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687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5BBB-EEB9-4AB2-9C2B-2DE69943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venir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157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21D0B-0B33-421A-917E-8AB3F9BEF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Separation du </a:t>
            </a:r>
            <a:r>
              <a:rPr lang="en-US" sz="2000" dirty="0" err="1"/>
              <a:t>projet</a:t>
            </a:r>
            <a:r>
              <a:rPr lang="en-US" sz="2000" dirty="0"/>
              <a:t> principal.</a:t>
            </a:r>
          </a:p>
          <a:p>
            <a:r>
              <a:rPr lang="en-US" sz="2000" dirty="0"/>
              <a:t>Interface plus </a:t>
            </a:r>
            <a:r>
              <a:rPr lang="en-US" sz="2000" dirty="0" err="1"/>
              <a:t>raffinee</a:t>
            </a:r>
            <a:r>
              <a:rPr lang="en-US" sz="2000" dirty="0"/>
              <a:t> et intuitive;</a:t>
            </a:r>
          </a:p>
          <a:p>
            <a:r>
              <a:rPr lang="en-US" sz="2000" dirty="0" err="1"/>
              <a:t>Possibilite</a:t>
            </a:r>
            <a:r>
              <a:rPr lang="en-US" sz="2000" dirty="0"/>
              <a:t> </a:t>
            </a:r>
            <a:r>
              <a:rPr lang="en-US" sz="2000" dirty="0" err="1"/>
              <a:t>d’installation</a:t>
            </a:r>
            <a:r>
              <a:rPr lang="en-US" sz="2000" dirty="0"/>
              <a:t> </a:t>
            </a:r>
            <a:r>
              <a:rPr lang="en-US" sz="2000" dirty="0" err="1"/>
              <a:t>comme</a:t>
            </a:r>
            <a:r>
              <a:rPr lang="en-US" sz="2000" dirty="0"/>
              <a:t> application electron;</a:t>
            </a:r>
          </a:p>
          <a:p>
            <a:r>
              <a:rPr lang="en-US" sz="2000" dirty="0"/>
              <a:t>Ne </a:t>
            </a:r>
            <a:r>
              <a:rPr lang="en-US" sz="2000" dirty="0" err="1"/>
              <a:t>lancera</a:t>
            </a:r>
            <a:r>
              <a:rPr lang="en-US" sz="2000" dirty="0"/>
              <a:t> pas </a:t>
            </a:r>
            <a:r>
              <a:rPr lang="en-US" sz="2000" dirty="0" err="1"/>
              <a:t>une</a:t>
            </a:r>
            <a:r>
              <a:rPr lang="en-US" sz="2000" dirty="0"/>
              <a:t> extraction. </a:t>
            </a:r>
            <a:r>
              <a:rPr lang="en-US" sz="2000" dirty="0" err="1"/>
              <a:t>Donnera</a:t>
            </a:r>
            <a:r>
              <a:rPr lang="en-US" sz="2000" dirty="0"/>
              <a:t> </a:t>
            </a:r>
            <a:r>
              <a:rPr lang="en-US" sz="2000" dirty="0" err="1"/>
              <a:t>seulement</a:t>
            </a:r>
            <a:r>
              <a:rPr lang="en-US" sz="2000" dirty="0"/>
              <a:t> la </a:t>
            </a:r>
            <a:r>
              <a:rPr lang="en-US" sz="2000" dirty="0" err="1"/>
              <a:t>commande</a:t>
            </a:r>
            <a:r>
              <a:rPr lang="en-US" sz="2000" dirty="0"/>
              <a:t> a executer;</a:t>
            </a:r>
          </a:p>
          <a:p>
            <a:pPr lvl="1"/>
            <a:r>
              <a:rPr lang="en-US" sz="2000" dirty="0" err="1"/>
              <a:t>L’utilisateur</a:t>
            </a:r>
            <a:r>
              <a:rPr lang="en-US" sz="2000" dirty="0"/>
              <a:t> doit copier et executer la </a:t>
            </a:r>
            <a:r>
              <a:rPr lang="en-US" sz="2000" dirty="0" err="1"/>
              <a:t>commande</a:t>
            </a:r>
            <a:r>
              <a:rPr lang="en-US" sz="2000" dirty="0"/>
              <a:t>.</a:t>
            </a:r>
            <a:endParaRPr lang="en-US" sz="2200" dirty="0"/>
          </a:p>
          <a:p>
            <a:r>
              <a:rPr lang="en-US" sz="2000" dirty="0"/>
              <a:t>A </a:t>
            </a:r>
            <a:r>
              <a:rPr lang="en-US" sz="2000" dirty="0" err="1"/>
              <a:t>venir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Juin</a:t>
            </a:r>
            <a:r>
              <a:rPr lang="en-US" sz="2000" dirty="0"/>
              <a:t> 2021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D547-A35D-4B1B-AE37-3426306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Nouvelle interface </a:t>
            </a:r>
            <a:r>
              <a:rPr lang="en-US" dirty="0" err="1"/>
              <a:t>graphique</a:t>
            </a:r>
            <a:r>
              <a:rPr lang="en-US" dirty="0"/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3828849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21D0B-0B33-421A-917E-8AB3F9BEF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Encore tot dans le cycle de </a:t>
            </a:r>
            <a:r>
              <a:rPr lang="en-US" sz="2000" dirty="0" err="1"/>
              <a:t>plannification</a:t>
            </a:r>
            <a:r>
              <a:rPr lang="en-US" sz="2000" dirty="0"/>
              <a:t>;</a:t>
            </a:r>
          </a:p>
          <a:p>
            <a:r>
              <a:rPr lang="en-US" sz="2000" dirty="0" err="1"/>
              <a:t>Reduire</a:t>
            </a:r>
            <a:r>
              <a:rPr lang="en-US" sz="2000" dirty="0"/>
              <a:t> le </a:t>
            </a:r>
            <a:r>
              <a:rPr lang="en-US" sz="2000" dirty="0" err="1"/>
              <a:t>nombre</a:t>
            </a:r>
            <a:r>
              <a:rPr lang="en-US" sz="2000" dirty="0"/>
              <a:t> de dependances et support pour PowerShell Core;</a:t>
            </a:r>
            <a:endParaRPr lang="en-US" sz="2200" dirty="0"/>
          </a:p>
          <a:p>
            <a:r>
              <a:rPr lang="en-US" sz="2000" dirty="0"/>
              <a:t>Impact potential sur les </a:t>
            </a:r>
            <a:r>
              <a:rPr lang="en-US" sz="2000" dirty="0" err="1"/>
              <a:t>mecanismes</a:t>
            </a:r>
            <a:r>
              <a:rPr lang="en-US" sz="2000" dirty="0"/>
              <a:t> </a:t>
            </a:r>
            <a:r>
              <a:rPr lang="en-US" sz="2000" dirty="0" err="1"/>
              <a:t>d’authentification</a:t>
            </a:r>
            <a:r>
              <a:rPr lang="en-US" sz="2000" dirty="0"/>
              <a:t>;</a:t>
            </a:r>
          </a:p>
          <a:p>
            <a:pPr lvl="1"/>
            <a:r>
              <a:rPr lang="en-US" sz="2000" dirty="0" err="1"/>
              <a:t>Changement</a:t>
            </a:r>
            <a:r>
              <a:rPr lang="en-US" sz="2000" dirty="0"/>
              <a:t> avec brisure;</a:t>
            </a:r>
          </a:p>
          <a:p>
            <a:r>
              <a:rPr lang="en-US" sz="2000" dirty="0"/>
              <a:t>Premiere ronde </a:t>
            </a:r>
            <a:r>
              <a:rPr lang="en-US" sz="2000" dirty="0" err="1"/>
              <a:t>d’amelioration</a:t>
            </a:r>
            <a:r>
              <a:rPr lang="en-US" sz="2000" dirty="0"/>
              <a:t> prevue pour </a:t>
            </a:r>
            <a:r>
              <a:rPr lang="en-US" sz="2000" dirty="0" err="1"/>
              <a:t>Octobre</a:t>
            </a:r>
            <a:r>
              <a:rPr lang="en-US" sz="2000" dirty="0"/>
              <a:t> 2021;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D547-A35D-4B1B-AE37-3426306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Amelioration des resources pour utilizer le Graph PowerShell SDK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FFF0C69-3F4F-4B18-BBD7-F4F4DD27B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867" y="3948750"/>
            <a:ext cx="1643469" cy="14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560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75DC-AA8E-4EE5-993B-6391C004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AND EVENT FEEDBACK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D295FE5B-2AC2-4772-8DCD-A1F29E72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029" y="1132113"/>
            <a:ext cx="3490686" cy="3490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C76220-43D6-4784-B609-BCBEE318F511}"/>
              </a:ext>
            </a:extLst>
          </p:cNvPr>
          <p:cNvSpPr txBox="1"/>
          <p:nvPr/>
        </p:nvSpPr>
        <p:spPr>
          <a:xfrm>
            <a:off x="1030906" y="2508124"/>
            <a:ext cx="497205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D3D8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  <a:hlinkClick r:id="rId3" tooltip="http://bit.ly/m365vm21feedbac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http://bit.ly/M365VM21Feedback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D3D8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-70" normalizeH="0" baseline="0" noProof="0" dirty="0">
              <a:ln>
                <a:noFill/>
              </a:ln>
              <a:solidFill>
                <a:srgbClr val="5D3D8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078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89D7-DA06-4A24-83FC-E8DF8278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901492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5BBB-EEB9-4AB2-9C2B-2DE69943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Survol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69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Qu’est-ce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que Microsoft365DSC?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08E05CD5-14CD-430E-AD00-A7DABF6C0330}"/>
              </a:ext>
            </a:extLst>
          </p:cNvPr>
          <p:cNvSpPr/>
          <p:nvPr/>
        </p:nvSpPr>
        <p:spPr>
          <a:xfrm>
            <a:off x="6658885" y="3303855"/>
            <a:ext cx="2292125" cy="1975970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cloud" title="Icon of a cloud">
            <a:extLst>
              <a:ext uri="{FF2B5EF4-FFF2-40B4-BE49-F238E27FC236}">
                <a16:creationId xmlns:a16="http://schemas.microsoft.com/office/drawing/2014/main" id="{8C46BD1A-B688-4473-A9D1-5CF6A4D68604}"/>
              </a:ext>
            </a:extLst>
          </p:cNvPr>
          <p:cNvSpPr>
            <a:spLocks noChangeAspect="1"/>
          </p:cNvSpPr>
          <p:nvPr/>
        </p:nvSpPr>
        <p:spPr bwMode="auto">
          <a:xfrm>
            <a:off x="7342576" y="369758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cloud" title="Icon of a cloud">
            <a:extLst>
              <a:ext uri="{FF2B5EF4-FFF2-40B4-BE49-F238E27FC236}">
                <a16:creationId xmlns:a16="http://schemas.microsoft.com/office/drawing/2014/main" id="{0E7A9C52-150C-4070-A2A7-0B094EDB9B83}"/>
              </a:ext>
            </a:extLst>
          </p:cNvPr>
          <p:cNvSpPr>
            <a:spLocks noChangeAspect="1"/>
          </p:cNvSpPr>
          <p:nvPr/>
        </p:nvSpPr>
        <p:spPr bwMode="auto">
          <a:xfrm>
            <a:off x="7486654" y="376452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59A114C7-AC11-4BA1-9D1E-5D807ED3BB41}"/>
              </a:ext>
            </a:extLst>
          </p:cNvPr>
          <p:cNvSpPr/>
          <p:nvPr/>
        </p:nvSpPr>
        <p:spPr>
          <a:xfrm>
            <a:off x="4856889" y="2315870"/>
            <a:ext cx="2292125" cy="1975970"/>
          </a:xfrm>
          <a:prstGeom prst="hexagon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EA64183-3CA3-42CF-B8F2-B98B31F67653}"/>
              </a:ext>
            </a:extLst>
          </p:cNvPr>
          <p:cNvSpPr/>
          <p:nvPr/>
        </p:nvSpPr>
        <p:spPr>
          <a:xfrm>
            <a:off x="6658885" y="1327885"/>
            <a:ext cx="2292125" cy="1975970"/>
          </a:xfrm>
          <a:prstGeom prst="hexagon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rgbClr val="FFC000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890B542B-2100-44C8-93C7-40A31C988138}"/>
              </a:ext>
            </a:extLst>
          </p:cNvPr>
          <p:cNvSpPr/>
          <p:nvPr/>
        </p:nvSpPr>
        <p:spPr>
          <a:xfrm>
            <a:off x="4856889" y="339900"/>
            <a:ext cx="2292125" cy="1975970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71ED9C17-7AB8-428B-9176-B9E180F388AB}"/>
              </a:ext>
            </a:extLst>
          </p:cNvPr>
          <p:cNvSpPr/>
          <p:nvPr/>
        </p:nvSpPr>
        <p:spPr>
          <a:xfrm>
            <a:off x="4856888" y="4291840"/>
            <a:ext cx="2292125" cy="1975970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BACD236F-BB04-4EAC-8D67-31CC1B9E5249}"/>
              </a:ext>
            </a:extLst>
          </p:cNvPr>
          <p:cNvSpPr/>
          <p:nvPr/>
        </p:nvSpPr>
        <p:spPr>
          <a:xfrm>
            <a:off x="3054891" y="3303855"/>
            <a:ext cx="2292125" cy="1975970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48A3CFD9-8E26-48F3-B08A-977D18A5E5C5}"/>
              </a:ext>
            </a:extLst>
          </p:cNvPr>
          <p:cNvSpPr/>
          <p:nvPr/>
        </p:nvSpPr>
        <p:spPr>
          <a:xfrm>
            <a:off x="3054891" y="1327885"/>
            <a:ext cx="2292125" cy="1975970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DA33BC-F579-4251-99DB-6658E3A3B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45" y="2737319"/>
            <a:ext cx="1117346" cy="11173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9CA3B5-D555-4304-907D-583FAA817D5E}"/>
              </a:ext>
            </a:extLst>
          </p:cNvPr>
          <p:cNvSpPr txBox="1"/>
          <p:nvPr/>
        </p:nvSpPr>
        <p:spPr>
          <a:xfrm>
            <a:off x="5347016" y="1498498"/>
            <a:ext cx="1492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Automatisation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hunderstorms_E9C6" title="Icon of thunderclouds and lightning">
            <a:extLst>
              <a:ext uri="{FF2B5EF4-FFF2-40B4-BE49-F238E27FC236}">
                <a16:creationId xmlns:a16="http://schemas.microsoft.com/office/drawing/2014/main" id="{FD4C602E-6D57-4060-9540-45EDFAF412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01705" y="784596"/>
            <a:ext cx="788590" cy="637959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Eye" title="Icon of an eyeball">
            <a:extLst>
              <a:ext uri="{FF2B5EF4-FFF2-40B4-BE49-F238E27FC236}">
                <a16:creationId xmlns:a16="http://schemas.microsoft.com/office/drawing/2014/main" id="{7AF043A4-4F5F-4BE3-BC1D-4F917566904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38968" y="3794296"/>
            <a:ext cx="923973" cy="510141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0E5D6D-6744-4E21-AB72-DE57EB179134}"/>
              </a:ext>
            </a:extLst>
          </p:cNvPr>
          <p:cNvSpPr txBox="1"/>
          <p:nvPr/>
        </p:nvSpPr>
        <p:spPr>
          <a:xfrm>
            <a:off x="3574890" y="4534835"/>
            <a:ext cx="1461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Surveillance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468FEB-291A-42D7-BDFB-9387A497B5E9}"/>
              </a:ext>
            </a:extLst>
          </p:cNvPr>
          <p:cNvSpPr txBox="1"/>
          <p:nvPr/>
        </p:nvSpPr>
        <p:spPr>
          <a:xfrm>
            <a:off x="3803875" y="2561365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Rapport</a:t>
            </a:r>
          </a:p>
        </p:txBody>
      </p:sp>
      <p:sp>
        <p:nvSpPr>
          <p:cNvPr id="43" name="Trackers_EADF_bidi" title="Icon of a clipboard with a checklist on it">
            <a:extLst>
              <a:ext uri="{FF2B5EF4-FFF2-40B4-BE49-F238E27FC236}">
                <a16:creationId xmlns:a16="http://schemas.microsoft.com/office/drawing/2014/main" id="{0C79DDA4-6AA3-47DF-8F22-D0777CA8BF5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67964" y="4603665"/>
            <a:ext cx="526258" cy="717576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6DE2D8-9B19-4D1F-90EF-7B0D17554E4E}"/>
              </a:ext>
            </a:extLst>
          </p:cNvPr>
          <p:cNvSpPr txBox="1"/>
          <p:nvPr/>
        </p:nvSpPr>
        <p:spPr>
          <a:xfrm>
            <a:off x="5618909" y="5469166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CompanyDirectory_EF0D" title="Icon of a directory or logbook">
            <a:extLst>
              <a:ext uri="{FF2B5EF4-FFF2-40B4-BE49-F238E27FC236}">
                <a16:creationId xmlns:a16="http://schemas.microsoft.com/office/drawing/2014/main" id="{E523D873-821D-4B21-9064-8B4CD6C559B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95331" y="1759380"/>
            <a:ext cx="611248" cy="679237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cloud" title="Icon of a cloud">
            <a:extLst>
              <a:ext uri="{FF2B5EF4-FFF2-40B4-BE49-F238E27FC236}">
                <a16:creationId xmlns:a16="http://schemas.microsoft.com/office/drawing/2014/main" id="{DB9BE6D5-60E9-4CB8-9595-9A0008E8FCD0}"/>
              </a:ext>
            </a:extLst>
          </p:cNvPr>
          <p:cNvSpPr>
            <a:spLocks noChangeAspect="1"/>
          </p:cNvSpPr>
          <p:nvPr/>
        </p:nvSpPr>
        <p:spPr bwMode="auto">
          <a:xfrm>
            <a:off x="7375259" y="171684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A6C5741-CE91-4E7F-B35E-4CA377D0DE49}"/>
              </a:ext>
            </a:extLst>
          </p:cNvPr>
          <p:cNvCxnSpPr/>
          <p:nvPr/>
        </p:nvCxnSpPr>
        <p:spPr>
          <a:xfrm>
            <a:off x="7814079" y="2082147"/>
            <a:ext cx="0" cy="336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6AEA31F-6036-44A0-9935-15EEE2FFB840}"/>
              </a:ext>
            </a:extLst>
          </p:cNvPr>
          <p:cNvSpPr txBox="1"/>
          <p:nvPr/>
        </p:nvSpPr>
        <p:spPr>
          <a:xfrm>
            <a:off x="7415138" y="2504411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</a:t>
            </a:r>
          </a:p>
        </p:txBody>
      </p:sp>
      <p:sp>
        <p:nvSpPr>
          <p:cNvPr id="55" name="arrow_11" title="Icon of a circle made of two curved arrows">
            <a:extLst>
              <a:ext uri="{FF2B5EF4-FFF2-40B4-BE49-F238E27FC236}">
                <a16:creationId xmlns:a16="http://schemas.microsoft.com/office/drawing/2014/main" id="{CF9871AC-EDE5-429E-83D4-BCF450A4D6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05777" y="4034659"/>
            <a:ext cx="209205" cy="20195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40A91D-B9D7-47F5-B940-4824075E7369}"/>
              </a:ext>
            </a:extLst>
          </p:cNvPr>
          <p:cNvSpPr txBox="1"/>
          <p:nvPr/>
        </p:nvSpPr>
        <p:spPr>
          <a:xfrm>
            <a:off x="7134468" y="4497450"/>
            <a:ext cx="1550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Synchronisation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36E7B-6278-4BA3-B6FE-C22B707F2688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729A5A81-9DC6-4266-9729-072DA249D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AEFC5E-3F58-4BCE-81DD-4B55EDD9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1E7542-A9F6-4E1C-B555-5096ACB74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24" y="404229"/>
            <a:ext cx="1354946" cy="46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4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9" grpId="0" animBg="1"/>
      <p:bldP spid="57" grpId="0" animBg="1"/>
      <p:bldP spid="6" grpId="0" animBg="1"/>
      <p:bldP spid="8" grpId="0" animBg="1"/>
      <p:bldP spid="12" grpId="0" animBg="1"/>
      <p:bldP spid="14" grpId="0" animBg="1"/>
      <p:bldP spid="16" grpId="0" animBg="1"/>
      <p:bldP spid="29" grpId="0"/>
      <p:bldP spid="32" grpId="0" animBg="1"/>
      <p:bldP spid="35" grpId="0" animBg="1"/>
      <p:bldP spid="37" grpId="0"/>
      <p:bldP spid="41" grpId="0"/>
      <p:bldP spid="43" grpId="0" animBg="1"/>
      <p:bldP spid="45" grpId="0"/>
      <p:bldP spid="47" grpId="0" animBg="1"/>
      <p:bldP spid="49" grpId="0" animBg="1"/>
      <p:bldP spid="53" grpId="0"/>
      <p:bldP spid="55" grpId="0" animBg="1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B476-DC6D-418E-9A89-D392C1EE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897" y="429567"/>
            <a:ext cx="9144000" cy="553998"/>
          </a:xfrm>
        </p:spPr>
        <p:txBody>
          <a:bodyPr/>
          <a:lstStyle/>
          <a:p>
            <a:r>
              <a:rPr lang="en-CA" dirty="0" err="1"/>
              <a:t>Communaute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2340F-895E-46B5-A9B3-9BA4D440D51C}"/>
              </a:ext>
            </a:extLst>
          </p:cNvPr>
          <p:cNvSpPr txBox="1"/>
          <p:nvPr/>
        </p:nvSpPr>
        <p:spPr>
          <a:xfrm>
            <a:off x="3865725" y="5843658"/>
            <a:ext cx="85510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aka.ms/M365DSC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107C1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698F89-C9BE-428E-88F0-A5DC48E73A6F}"/>
              </a:ext>
            </a:extLst>
          </p:cNvPr>
          <p:cNvSpPr txBox="1"/>
          <p:nvPr/>
        </p:nvSpPr>
        <p:spPr>
          <a:xfrm>
            <a:off x="656761" y="1560091"/>
            <a:ext cx="10415573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100% Open-Source sur GitHub;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Documentation disponible sur GitHub;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Equipe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dedi</a:t>
            </a:r>
            <a:r>
              <a:rPr lang="en-US" sz="2400" dirty="0">
                <a:solidFill>
                  <a:srgbClr val="1A1A1A"/>
                </a:solidFill>
                <a:latin typeface="Segoe UI"/>
              </a:rPr>
              <a:t>é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 </a:t>
            </a:r>
            <a:r>
              <a:rPr kumimoji="0" lang="fr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d’ing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é</a:t>
            </a:r>
            <a:r>
              <a:rPr kumimoji="0" lang="fr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nieurs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partout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dans le monde;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Gerer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par des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ing</a:t>
            </a:r>
            <a:r>
              <a:rPr lang="en-US" sz="2400" dirty="0">
                <a:solidFill>
                  <a:srgbClr val="1A1A1A"/>
                </a:solidFill>
                <a:latin typeface="Segoe UI"/>
              </a:rPr>
              <a:t>é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nieurs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Microsoft, support</a:t>
            </a:r>
            <a:r>
              <a:rPr lang="en-US" sz="2400" dirty="0">
                <a:solidFill>
                  <a:srgbClr val="1A1A1A"/>
                </a:solidFill>
                <a:latin typeface="Segoe UI"/>
              </a:rPr>
              <a:t>é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par la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communaut</a:t>
            </a:r>
            <a:r>
              <a:rPr lang="en-US" sz="2400" dirty="0" err="1">
                <a:solidFill>
                  <a:srgbClr val="1A1A1A"/>
                </a:solidFill>
                <a:latin typeface="Segoe UI"/>
              </a:rPr>
              <a:t>ée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E7109-3BFB-48CC-988B-16B04E649FA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91BA9AE6-65FA-4FEE-B62B-9B583712B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94038-3B41-4A0F-868C-F245BB0B2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E997323E-9A17-4C3B-99EC-10F3F03A0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571" y="3687191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79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019D32BC-5B38-4F45-BF19-2D571F1D172E}"/>
              </a:ext>
            </a:extLst>
          </p:cNvPr>
          <p:cNvSpPr/>
          <p:nvPr/>
        </p:nvSpPr>
        <p:spPr>
          <a:xfrm>
            <a:off x="3901134" y="1905836"/>
            <a:ext cx="3817657" cy="3291084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D8329-F38C-41BF-8B94-012EEE9499A1}"/>
              </a:ext>
            </a:extLst>
          </p:cNvPr>
          <p:cNvSpPr txBox="1"/>
          <p:nvPr/>
        </p:nvSpPr>
        <p:spPr>
          <a:xfrm>
            <a:off x="4854979" y="4037591"/>
            <a:ext cx="2114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Automatisation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hunderstorms_E9C6" title="Icon of thunderclouds and lightning">
            <a:extLst>
              <a:ext uri="{FF2B5EF4-FFF2-40B4-BE49-F238E27FC236}">
                <a16:creationId xmlns:a16="http://schemas.microsoft.com/office/drawing/2014/main" id="{14379D49-FC84-42AE-8394-EB5A8F4CDF3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7983" y="2685058"/>
            <a:ext cx="1313439" cy="106255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2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</p:bldLst>
  </p:timing>
</p:sld>
</file>

<file path=ppt/theme/theme1.xml><?xml version="1.0" encoding="utf-8"?>
<a:theme xmlns:a="http://schemas.openxmlformats.org/drawingml/2006/main" name="Head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2.xml><?xml version="1.0" encoding="utf-8"?>
<a:theme xmlns:a="http://schemas.openxmlformats.org/drawingml/2006/main" name="Without-head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3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duction to PowerShell DSC for SharePoint.potx" id="{A5E61F34-473D-4B81-8F7A-9E503B7947C1}" vid="{CFF41E8D-1018-4E90-989B-ABF22F6BD43B}"/>
    </a:ext>
  </a:extLst>
</a:theme>
</file>

<file path=ppt/theme/theme4.xml><?xml version="1.0" encoding="utf-8"?>
<a:theme xmlns:a="http://schemas.openxmlformats.org/drawingml/2006/main" name="Full wave foot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5.xml><?xml version="1.0" encoding="utf-8"?>
<a:theme xmlns:a="http://schemas.openxmlformats.org/drawingml/2006/main" name="Light Foot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Without-head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CE04824E6F7C448FF61778DFDD0571" ma:contentTypeVersion="10" ma:contentTypeDescription="Create a new document." ma:contentTypeScope="" ma:versionID="036ddcf0f088ac76b178ef9d74c5d1e9">
  <xsd:schema xmlns:xsd="http://www.w3.org/2001/XMLSchema" xmlns:xs="http://www.w3.org/2001/XMLSchema" xmlns:p="http://schemas.microsoft.com/office/2006/metadata/properties" xmlns:ns2="f27732ee-8427-4704-a91f-3799cd366fd6" xmlns:ns3="76986dbd-032a-4cba-87e7-0e0e4e53f7fc" targetNamespace="http://schemas.microsoft.com/office/2006/metadata/properties" ma:root="true" ma:fieldsID="d824f065c5db79e401b8c15641d508bb" ns2:_="" ns3:_="">
    <xsd:import namespace="f27732ee-8427-4704-a91f-3799cd366fd6"/>
    <xsd:import namespace="76986dbd-032a-4cba-87e7-0e0e4e53f7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7732ee-8427-4704-a91f-3799cd366f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986dbd-032a-4cba-87e7-0e0e4e53f7f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E85AAD-02A8-4486-AC92-70D63B13D7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7732ee-8427-4704-a91f-3799cd366fd6"/>
    <ds:schemaRef ds:uri="76986dbd-032a-4cba-87e7-0e0e4e53f7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1B7A3C-C0D4-4597-8E5A-7342A0BBF2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521726-F855-4E21-981C-7AED17A42AB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SPSBCN16-Template</Template>
  <TotalTime>0</TotalTime>
  <Words>905</Words>
  <Application>Microsoft Office PowerPoint</Application>
  <PresentationFormat>Widescreen</PresentationFormat>
  <Paragraphs>220</Paragraphs>
  <Slides>46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46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FenomenSans-Light</vt:lpstr>
      <vt:lpstr>Segoe</vt:lpstr>
      <vt:lpstr>Segoe UI</vt:lpstr>
      <vt:lpstr>Segoe UI Light</vt:lpstr>
      <vt:lpstr>Segoe UI Semibold</vt:lpstr>
      <vt:lpstr>Segoe UI Semilight</vt:lpstr>
      <vt:lpstr>Wingdings</vt:lpstr>
      <vt:lpstr>Header</vt:lpstr>
      <vt:lpstr>Without-header</vt:lpstr>
      <vt:lpstr>WHITE TEMPLATE</vt:lpstr>
      <vt:lpstr>Full wave footer</vt:lpstr>
      <vt:lpstr>Light Footer</vt:lpstr>
      <vt:lpstr>Office Theme</vt:lpstr>
      <vt:lpstr>1_Without-header</vt:lpstr>
      <vt:lpstr>PowerPoint Presentation</vt:lpstr>
      <vt:lpstr>MICROSOFT 365 VIRTUAL MARATHON 2021 COMMANDITAIRES</vt:lpstr>
      <vt:lpstr>Nik Charlebois</vt:lpstr>
      <vt:lpstr>ORDRE DU JOUR</vt:lpstr>
      <vt:lpstr>Survol</vt:lpstr>
      <vt:lpstr>Qu’est-ce que Microsoft365DSC?</vt:lpstr>
      <vt:lpstr>PowerPoint Presentation</vt:lpstr>
      <vt:lpstr>Communaute</vt:lpstr>
      <vt:lpstr>PowerPoint Presentation</vt:lpstr>
      <vt:lpstr>Différence avec du PowerShell classique</vt:lpstr>
      <vt:lpstr>Différence avec du PowerShell classique</vt:lpstr>
      <vt:lpstr>PowerPoint Presentation</vt:lpstr>
      <vt:lpstr>PowerPoint Presentation</vt:lpstr>
      <vt:lpstr>Flot de logique</vt:lpstr>
      <vt:lpstr>Demo 1</vt:lpstr>
      <vt:lpstr>PowerPoint Presentation</vt:lpstr>
      <vt:lpstr>PowerPoint Presentation</vt:lpstr>
      <vt:lpstr>Demo 2</vt:lpstr>
      <vt:lpstr>PowerPoint Presentation</vt:lpstr>
      <vt:lpstr>PowerPoint Presentation</vt:lpstr>
      <vt:lpstr>PowerPoint Presentation</vt:lpstr>
      <vt:lpstr>Demo 3</vt:lpstr>
      <vt:lpstr>PowerPoint Presentation</vt:lpstr>
      <vt:lpstr>PowerPoint Presentation</vt:lpstr>
      <vt:lpstr>Demo 4</vt:lpstr>
      <vt:lpstr>PowerPoint Presentation</vt:lpstr>
      <vt:lpstr>PowerPoint Presentation</vt:lpstr>
      <vt:lpstr>PowerPoint Presentation</vt:lpstr>
      <vt:lpstr>Demo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Nouveautes</vt:lpstr>
      <vt:lpstr>Nouvelle dependance sur DSCParser – Mai 2020</vt:lpstr>
      <vt:lpstr>Support pour Planner – Juin 2020</vt:lpstr>
      <vt:lpstr>Article DevOPS – Juillet 2020</vt:lpstr>
      <vt:lpstr>Blueprints Avances – August 2020</vt:lpstr>
      <vt:lpstr>Support pour Intune – Novembre 2020</vt:lpstr>
      <vt:lpstr>A venir</vt:lpstr>
      <vt:lpstr>Nouvelle interface graphique web</vt:lpstr>
      <vt:lpstr>Amelioration des resources pour utilizer le Graph PowerShell SDK</vt:lpstr>
      <vt:lpstr>SPEAKER AND EVENT FEEDBACK</vt:lpstr>
      <vt:lpstr>Q&amp;A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1</cp:revision>
  <dcterms:created xsi:type="dcterms:W3CDTF">2016-09-23T09:03:56Z</dcterms:created>
  <dcterms:modified xsi:type="dcterms:W3CDTF">2021-04-28T10:58:31Z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0x010100FECE04824E6F7C448FF61778DFDD0571</vt:lpwstr>
  </property>
</Properties>
</file>